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s/slide38.xml" ContentType="application/vnd.openxmlformats-officedocument.presentationml.slide+xml"/>
  <Override PartName="/ppt/slides/slide47.xml" ContentType="application/vnd.openxmlformats-officedocument.presentationml.slide+xml"/>
  <Override PartName="/ppt/slideLayouts/slideLayout8.xml" ContentType="application/vnd.openxmlformats-officedocument.presentationml.slideLayout+xml"/>
  <Override PartName="/ppt/diagrams/colors1.xml" ContentType="application/vnd.openxmlformats-officedocument.drawingml.diagramColors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s/slide45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diagrams/quickStyle2.xml" ContentType="application/vnd.openxmlformats-officedocument.drawingml.diagramStyl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slides/slide43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slideLayouts/slideLayout13.xml" ContentType="application/vnd.openxmlformats-officedocument.presentationml.slideLayout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docProps/custom.xml" ContentType="application/vnd.openxmlformats-officedocument.custom-properties+xml"/>
  <Override PartName="/ppt/diagrams/layout3.xml" ContentType="application/vnd.openxmlformats-officedocument.drawingml.diagramLayout+xml"/>
  <Override PartName="/ppt/diagrams/layout1.xml" ContentType="application/vnd.openxmlformats-officedocument.drawingml.diagramLayout+xml"/>
  <Override PartName="/ppt/diagrams/data2.xml" ContentType="application/vnd.openxmlformats-officedocument.drawingml.diagramData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4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diagrams/data1.xml" ContentType="application/vnd.openxmlformats-officedocument.drawingml.diagramData+xml"/>
  <Override PartName="/ppt/diagrams/colors3.xml" ContentType="application/vnd.openxmlformats-officedocument.drawingml.diagramColors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s/slide48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diagrams/colors2.xml" ContentType="application/vnd.openxmlformats-officedocument.drawingml.diagramColors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slides/slide4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diagrams/quickStyle3.xml" ContentType="application/vnd.openxmlformats-officedocument.drawingml.diagramStyl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Layouts/slideLayout3.xml" ContentType="application/vnd.openxmlformats-officedocument.presentationml.slideLayout+xml"/>
  <Override PartName="/ppt/diagrams/quickStyle1.xml" ContentType="application/vnd.openxmlformats-officedocument.drawingml.diagramStyle+xml"/>
  <Default Extension="jpeg" ContentType="image/jpeg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Override PartName="/ppt/diagrams/layout2.xml" ContentType="application/vnd.openxmlformats-officedocument.drawingml.diagramLayout+xml"/>
  <Override PartName="/ppt/diagrams/data3.xml" ContentType="application/vnd.openxmlformats-officedocument.drawingml.diagramData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53" r:id="rId1"/>
  </p:sldMasterIdLst>
  <p:sldIdLst>
    <p:sldId id="256" r:id="rId2"/>
    <p:sldId id="372" r:id="rId3"/>
    <p:sldId id="373" r:id="rId4"/>
    <p:sldId id="257" r:id="rId5"/>
    <p:sldId id="367" r:id="rId6"/>
    <p:sldId id="368" r:id="rId7"/>
    <p:sldId id="374" r:id="rId8"/>
    <p:sldId id="369" r:id="rId9"/>
    <p:sldId id="370" r:id="rId10"/>
    <p:sldId id="359" r:id="rId11"/>
    <p:sldId id="362" r:id="rId12"/>
    <p:sldId id="371" r:id="rId13"/>
    <p:sldId id="381" r:id="rId14"/>
    <p:sldId id="382" r:id="rId15"/>
    <p:sldId id="383" r:id="rId16"/>
    <p:sldId id="384" r:id="rId17"/>
    <p:sldId id="375" r:id="rId18"/>
    <p:sldId id="376" r:id="rId19"/>
    <p:sldId id="377" r:id="rId20"/>
    <p:sldId id="379" r:id="rId21"/>
    <p:sldId id="386" r:id="rId22"/>
    <p:sldId id="389" r:id="rId23"/>
    <p:sldId id="385" r:id="rId24"/>
    <p:sldId id="380" r:id="rId25"/>
    <p:sldId id="390" r:id="rId26"/>
    <p:sldId id="391" r:id="rId27"/>
    <p:sldId id="392" r:id="rId28"/>
    <p:sldId id="393" r:id="rId29"/>
    <p:sldId id="394" r:id="rId30"/>
    <p:sldId id="388" r:id="rId31"/>
    <p:sldId id="397" r:id="rId32"/>
    <p:sldId id="399" r:id="rId33"/>
    <p:sldId id="400" r:id="rId34"/>
    <p:sldId id="401" r:id="rId35"/>
    <p:sldId id="402" r:id="rId36"/>
    <p:sldId id="403" r:id="rId37"/>
    <p:sldId id="404" r:id="rId38"/>
    <p:sldId id="405" r:id="rId39"/>
    <p:sldId id="406" r:id="rId40"/>
    <p:sldId id="407" r:id="rId41"/>
    <p:sldId id="408" r:id="rId42"/>
    <p:sldId id="409" r:id="rId43"/>
    <p:sldId id="411" r:id="rId44"/>
    <p:sldId id="412" r:id="rId45"/>
    <p:sldId id="413" r:id="rId46"/>
    <p:sldId id="414" r:id="rId47"/>
    <p:sldId id="415" r:id="rId48"/>
    <p:sldId id="410" r:id="rId49"/>
    <p:sldId id="308" r:id="rId50"/>
  </p:sldIdLst>
  <p:sldSz cx="9144000" cy="6858000" type="screen4x3"/>
  <p:notesSz cx="6858000" cy="9144000"/>
  <p:defaultTextStyle>
    <a:defPPr>
      <a:defRPr lang="en-U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CC0000"/>
    <a:srgbClr val="FFFFFF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 varScale="1">
        <p:scale>
          <a:sx n="86" d="100"/>
          <a:sy n="86" d="100"/>
        </p:scale>
        <p:origin x="-1488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54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8" Type="http://schemas.openxmlformats.org/officeDocument/2006/relationships/slide" Target="slides/slide7.xml"/><Relationship Id="rId51" Type="http://schemas.openxmlformats.org/officeDocument/2006/relationships/presProps" Target="presProp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0_3">
  <dgm:title val=""/>
  <dgm:desc val=""/>
  <dgm:catLst>
    <dgm:cat type="mainScheme" pri="10300"/>
  </dgm:catLst>
  <dgm:styleLbl name="node0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lignNode1">
    <dgm:fillClrLst meth="repeat">
      <a:schemeClr val="dk2"/>
    </dgm:fillClrLst>
    <dgm:linClrLst meth="repeat">
      <a:schemeClr val="dk2"/>
    </dgm:linClrLst>
    <dgm:effectClrLst/>
    <dgm:txLinClrLst/>
    <dgm:txFillClrLst/>
    <dgm:txEffectClrLst/>
  </dgm:styleLbl>
  <dgm:styleLbl name="node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lnNode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vennNode1">
    <dgm:fillClrLst meth="repeat">
      <a:schemeClr val="dk2">
        <a:alpha val="50000"/>
      </a:schemeClr>
    </dgm:fillClrLst>
    <dgm:linClrLst meth="repeat">
      <a:schemeClr val="lt2"/>
    </dgm:linClrLst>
    <dgm:effectClrLst/>
    <dgm:txLinClrLst/>
    <dgm:txFillClrLst/>
    <dgm:txEffectClrLst/>
  </dgm:styleLbl>
  <dgm:styleLbl name="node2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node3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node4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fgImgPlace1">
    <dgm:fillClrLst meth="repeat">
      <a:schemeClr val="dk2">
        <a:tint val="50000"/>
      </a:schemeClr>
    </dgm:fillClrLst>
    <dgm:linClrLst meth="repeat">
      <a:schemeClr val="lt2"/>
    </dgm:linClrLst>
    <dgm:effectClrLst/>
    <dgm:txLinClrLst/>
    <dgm:txFillClrLst meth="repeat">
      <a:schemeClr val="lt2"/>
    </dgm:txFillClrLst>
    <dgm:txEffectClrLst/>
  </dgm:styleLbl>
  <dgm:styleLbl name="alignImgPlace1">
    <dgm:fillClrLst meth="repeat">
      <a:schemeClr val="dk2">
        <a:tint val="5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2"/>
    </dgm:txFillClrLst>
    <dgm:txEffectClrLst/>
  </dgm:styleLbl>
  <dgm:styleLbl name="bgImgPlace1">
    <dgm:fillClrLst meth="repeat">
      <a:schemeClr val="dk2">
        <a:tint val="5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2"/>
    </dgm:txFillClrLst>
    <dgm:txEffectClrLst/>
  </dgm:styleLbl>
  <dgm:styleLbl name="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callout">
    <dgm:fillClrLst meth="repeat">
      <a:schemeClr val="dk2"/>
    </dgm:fillClrLst>
    <dgm:linClrLst meth="repeat">
      <a:schemeClr val="dk2">
        <a:tint val="50000"/>
      </a:schemeClr>
    </dgm:linClrLst>
    <dgm:effectClrLst/>
    <dgm:txLinClrLst/>
    <dgm:txFillClrLst meth="repeat">
      <a:schemeClr val="lt2"/>
    </dgm:txFillClrLst>
    <dgm:txEffectClrLst/>
  </dgm:styleLbl>
  <dgm:styleLbl name="asst0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2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3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4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parCh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 meth="repeat">
      <a:schemeClr val="lt2"/>
    </dgm:txFillClrLst>
    <dgm:txEffectClrLst/>
  </dgm:styleLbl>
  <dgm:styleLbl name="parChTrans2D2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2D3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2D4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1D1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2">
        <a:alpha val="4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dk2">
        <a:tint val="4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dk2">
        <a:shade val="80000"/>
      </a:schemeClr>
    </dgm:fillClrLst>
    <dgm:linClrLst meth="repeat">
      <a:schemeClr val="dk2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dk2">
        <a:tint val="50000"/>
        <a:alpha val="40000"/>
      </a:schemeClr>
    </dgm:fillClrLst>
    <dgm:linClrLst meth="repeat">
      <a:schemeClr val="dk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dk2">
        <a:tint val="60000"/>
      </a:schemeClr>
    </dgm:fillClrLst>
    <dgm:linClrLst meth="repeat">
      <a:schemeClr val="lt2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2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17061EDA-2B5C-4750-8B32-7AEC67BA23E9}" type="doc">
      <dgm:prSet loTypeId="urn:microsoft.com/office/officeart/2005/8/layout/gear1" loCatId="cycle" qsTypeId="urn:microsoft.com/office/officeart/2005/8/quickstyle/simple1" qsCatId="simple" csTypeId="urn:microsoft.com/office/officeart/2005/8/colors/accent1_2" csCatId="accent1" phldr="1"/>
      <dgm:spPr/>
    </dgm:pt>
    <dgm:pt modelId="{6AFACD98-0A13-4F71-B632-81860876CD6C}">
      <dgm:prSet phldrT="[Tekst]" custT="1">
        <dgm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dgm:style>
      </dgm:prSet>
      <dgm:spPr/>
      <dgm:t>
        <a:bodyPr/>
        <a:lstStyle/>
        <a:p>
          <a:r>
            <a:rPr lang="pl-PL" sz="1400" dirty="0" smtClean="0"/>
            <a:t>Komplementarność</a:t>
          </a:r>
        </a:p>
        <a:p>
          <a:r>
            <a:rPr lang="pl-PL" sz="1400" dirty="0" smtClean="0"/>
            <a:t>Przestrzenna</a:t>
          </a:r>
        </a:p>
        <a:p>
          <a:r>
            <a:rPr lang="pl-PL" sz="1400" dirty="0" smtClean="0"/>
            <a:t>Problemowa </a:t>
          </a:r>
        </a:p>
        <a:p>
          <a:r>
            <a:rPr lang="pl-PL" sz="1400" dirty="0" smtClean="0"/>
            <a:t>Finansowa</a:t>
          </a:r>
        </a:p>
        <a:p>
          <a:endParaRPr lang="pl-PL" sz="1400" dirty="0"/>
        </a:p>
      </dgm:t>
    </dgm:pt>
    <dgm:pt modelId="{49963D46-4E97-4B32-8421-F39FC8AB635D}" type="parTrans" cxnId="{CF27032C-47FE-48EF-9FAA-7AB88E8D2381}">
      <dgm:prSet/>
      <dgm:spPr/>
      <dgm:t>
        <a:bodyPr/>
        <a:lstStyle/>
        <a:p>
          <a:endParaRPr lang="pl-PL"/>
        </a:p>
      </dgm:t>
    </dgm:pt>
    <dgm:pt modelId="{E4B3D9A2-EFAD-4265-8D2B-11E6327C1F7E}" type="sibTrans" cxnId="{CF27032C-47FE-48EF-9FAA-7AB88E8D2381}">
      <dgm:prSet/>
      <dgm:spPr/>
      <dgm:t>
        <a:bodyPr/>
        <a:lstStyle/>
        <a:p>
          <a:endParaRPr lang="pl-PL"/>
        </a:p>
      </dgm:t>
    </dgm:pt>
    <dgm:pt modelId="{CAAA5C6F-11B7-4C7B-B373-5E93019AB2BC}">
      <dgm:prSet phldrT="[Tekst]" custT="1">
        <dgm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dgm:style>
      </dgm:prSet>
      <dgm:spPr/>
      <dgm:t>
        <a:bodyPr/>
        <a:lstStyle/>
        <a:p>
          <a:r>
            <a:rPr lang="pl-PL" sz="1400" dirty="0" smtClean="0"/>
            <a:t>Koncentracja  i komplekso</a:t>
          </a:r>
        </a:p>
        <a:p>
          <a:r>
            <a:rPr lang="pl-PL" sz="1400" dirty="0" smtClean="0"/>
            <a:t>-wość </a:t>
          </a:r>
          <a:endParaRPr lang="pl-PL" sz="1400" dirty="0"/>
        </a:p>
      </dgm:t>
    </dgm:pt>
    <dgm:pt modelId="{C267A897-9C63-45F3-A634-9E3BEF1A033B}" type="parTrans" cxnId="{9D3DA994-1337-48F1-8D25-642CC546B401}">
      <dgm:prSet/>
      <dgm:spPr/>
      <dgm:t>
        <a:bodyPr/>
        <a:lstStyle/>
        <a:p>
          <a:endParaRPr lang="pl-PL"/>
        </a:p>
      </dgm:t>
    </dgm:pt>
    <dgm:pt modelId="{CF88260C-8474-40BA-99C9-5A43AAB3F8F0}" type="sibTrans" cxnId="{9D3DA994-1337-48F1-8D25-642CC546B401}">
      <dgm:prSet/>
      <dgm:spPr/>
      <dgm:t>
        <a:bodyPr/>
        <a:lstStyle/>
        <a:p>
          <a:endParaRPr lang="pl-PL"/>
        </a:p>
      </dgm:t>
    </dgm:pt>
    <dgm:pt modelId="{78E906E1-70F4-417F-AD46-51942AFCEFFB}">
      <dgm:prSet phldrT="[Tekst]" custT="1">
        <dgm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dgm:style>
      </dgm:prSet>
      <dgm:spPr/>
      <dgm:t>
        <a:bodyPr/>
        <a:lstStyle/>
        <a:p>
          <a:r>
            <a:rPr lang="pl-PL" sz="1400" dirty="0" smtClean="0"/>
            <a:t>Partnerstwo </a:t>
          </a:r>
          <a:br>
            <a:rPr lang="pl-PL" sz="1400" dirty="0" smtClean="0"/>
          </a:br>
          <a:r>
            <a:rPr lang="pl-PL" sz="1400" dirty="0" smtClean="0"/>
            <a:t>i partycypacja </a:t>
          </a:r>
          <a:endParaRPr lang="pl-PL" sz="1400" dirty="0"/>
        </a:p>
      </dgm:t>
    </dgm:pt>
    <dgm:pt modelId="{34C9CF8F-E2B1-44D9-9103-0BBCB86FABD6}" type="parTrans" cxnId="{0E24B031-F54B-4A1F-BD53-0CD2ADD39C3D}">
      <dgm:prSet/>
      <dgm:spPr/>
      <dgm:t>
        <a:bodyPr/>
        <a:lstStyle/>
        <a:p>
          <a:endParaRPr lang="pl-PL"/>
        </a:p>
      </dgm:t>
    </dgm:pt>
    <dgm:pt modelId="{65222D78-43E8-457B-A3C9-EC0DE2C5D7B9}" type="sibTrans" cxnId="{0E24B031-F54B-4A1F-BD53-0CD2ADD39C3D}">
      <dgm:prSet/>
      <dgm:spPr/>
      <dgm:t>
        <a:bodyPr/>
        <a:lstStyle/>
        <a:p>
          <a:endParaRPr lang="pl-PL"/>
        </a:p>
      </dgm:t>
    </dgm:pt>
    <dgm:pt modelId="{B17ACD83-3CDC-46FE-9BD2-B9660F6F6493}" type="pres">
      <dgm:prSet presAssocID="{17061EDA-2B5C-4750-8B32-7AEC67BA23E9}" presName="composite" presStyleCnt="0">
        <dgm:presLayoutVars>
          <dgm:chMax val="3"/>
          <dgm:animLvl val="lvl"/>
          <dgm:resizeHandles val="exact"/>
        </dgm:presLayoutVars>
      </dgm:prSet>
      <dgm:spPr/>
    </dgm:pt>
    <dgm:pt modelId="{48B04BFB-6B1F-4F3A-AB30-60F6C3AD3C48}" type="pres">
      <dgm:prSet presAssocID="{6AFACD98-0A13-4F71-B632-81860876CD6C}" presName="gear1" presStyleLbl="node1" presStyleIdx="0" presStyleCnt="3" custScaleX="115711">
        <dgm:presLayoutVars>
          <dgm:chMax val="1"/>
          <dgm:bulletEnabled val="1"/>
        </dgm:presLayoutVars>
      </dgm:prSet>
      <dgm:spPr/>
      <dgm:t>
        <a:bodyPr/>
        <a:lstStyle/>
        <a:p>
          <a:endParaRPr lang="pl-PL"/>
        </a:p>
      </dgm:t>
    </dgm:pt>
    <dgm:pt modelId="{806AAA08-1B11-4976-8CD3-0399BA1B41E6}" type="pres">
      <dgm:prSet presAssocID="{6AFACD98-0A13-4F71-B632-81860876CD6C}" presName="gear1srcNode" presStyleLbl="node1" presStyleIdx="0" presStyleCnt="3"/>
      <dgm:spPr/>
      <dgm:t>
        <a:bodyPr/>
        <a:lstStyle/>
        <a:p>
          <a:endParaRPr lang="pl-PL"/>
        </a:p>
      </dgm:t>
    </dgm:pt>
    <dgm:pt modelId="{6B534686-70EB-4941-B97A-5ECF4E4CE7DF}" type="pres">
      <dgm:prSet presAssocID="{6AFACD98-0A13-4F71-B632-81860876CD6C}" presName="gear1dstNode" presStyleLbl="node1" presStyleIdx="0" presStyleCnt="3"/>
      <dgm:spPr/>
      <dgm:t>
        <a:bodyPr/>
        <a:lstStyle/>
        <a:p>
          <a:endParaRPr lang="pl-PL"/>
        </a:p>
      </dgm:t>
    </dgm:pt>
    <dgm:pt modelId="{86F4586C-123C-40F4-B3EA-8230F3D90779}" type="pres">
      <dgm:prSet presAssocID="{CAAA5C6F-11B7-4C7B-B373-5E93019AB2BC}" presName="gear2" presStyleLbl="node1" presStyleIdx="1" presStyleCnt="3" custScaleX="113329" custScaleY="109596">
        <dgm:presLayoutVars>
          <dgm:chMax val="1"/>
          <dgm:bulletEnabled val="1"/>
        </dgm:presLayoutVars>
      </dgm:prSet>
      <dgm:spPr/>
      <dgm:t>
        <a:bodyPr/>
        <a:lstStyle/>
        <a:p>
          <a:endParaRPr lang="pl-PL"/>
        </a:p>
      </dgm:t>
    </dgm:pt>
    <dgm:pt modelId="{16E8C82A-683B-4714-8EE0-BADDB6273D49}" type="pres">
      <dgm:prSet presAssocID="{CAAA5C6F-11B7-4C7B-B373-5E93019AB2BC}" presName="gear2srcNode" presStyleLbl="node1" presStyleIdx="1" presStyleCnt="3"/>
      <dgm:spPr/>
      <dgm:t>
        <a:bodyPr/>
        <a:lstStyle/>
        <a:p>
          <a:endParaRPr lang="pl-PL"/>
        </a:p>
      </dgm:t>
    </dgm:pt>
    <dgm:pt modelId="{07F56C93-C790-43B0-89E3-25B98B9E6658}" type="pres">
      <dgm:prSet presAssocID="{CAAA5C6F-11B7-4C7B-B373-5E93019AB2BC}" presName="gear2dstNode" presStyleLbl="node1" presStyleIdx="1" presStyleCnt="3"/>
      <dgm:spPr/>
      <dgm:t>
        <a:bodyPr/>
        <a:lstStyle/>
        <a:p>
          <a:endParaRPr lang="pl-PL"/>
        </a:p>
      </dgm:t>
    </dgm:pt>
    <dgm:pt modelId="{190F6AE1-350F-4CC2-AC85-414DAD97F054}" type="pres">
      <dgm:prSet presAssocID="{78E906E1-70F4-417F-AD46-51942AFCEFFB}" presName="gear3" presStyleLbl="node1" presStyleIdx="2" presStyleCnt="3" custScaleX="118692" custScaleY="106310" custLinFactNeighborX="1586"/>
      <dgm:spPr/>
      <dgm:t>
        <a:bodyPr/>
        <a:lstStyle/>
        <a:p>
          <a:endParaRPr lang="pl-PL"/>
        </a:p>
      </dgm:t>
    </dgm:pt>
    <dgm:pt modelId="{8E1BDD38-1823-45C2-80FB-5D001AFE7C69}" type="pres">
      <dgm:prSet presAssocID="{78E906E1-70F4-417F-AD46-51942AFCEFFB}" presName="gear3tx" presStyleLbl="node1" presStyleIdx="2" presStyleCnt="3">
        <dgm:presLayoutVars>
          <dgm:chMax val="1"/>
          <dgm:bulletEnabled val="1"/>
        </dgm:presLayoutVars>
      </dgm:prSet>
      <dgm:spPr/>
      <dgm:t>
        <a:bodyPr/>
        <a:lstStyle/>
        <a:p>
          <a:endParaRPr lang="pl-PL"/>
        </a:p>
      </dgm:t>
    </dgm:pt>
    <dgm:pt modelId="{FB7C3428-0CEB-4644-B6C6-5EE3B6D1931A}" type="pres">
      <dgm:prSet presAssocID="{78E906E1-70F4-417F-AD46-51942AFCEFFB}" presName="gear3srcNode" presStyleLbl="node1" presStyleIdx="2" presStyleCnt="3"/>
      <dgm:spPr/>
      <dgm:t>
        <a:bodyPr/>
        <a:lstStyle/>
        <a:p>
          <a:endParaRPr lang="pl-PL"/>
        </a:p>
      </dgm:t>
    </dgm:pt>
    <dgm:pt modelId="{8D4BB365-BE0C-4196-8BF0-D784A9F76DCF}" type="pres">
      <dgm:prSet presAssocID="{78E906E1-70F4-417F-AD46-51942AFCEFFB}" presName="gear3dstNode" presStyleLbl="node1" presStyleIdx="2" presStyleCnt="3"/>
      <dgm:spPr/>
      <dgm:t>
        <a:bodyPr/>
        <a:lstStyle/>
        <a:p>
          <a:endParaRPr lang="pl-PL"/>
        </a:p>
      </dgm:t>
    </dgm:pt>
    <dgm:pt modelId="{478F3316-AA41-420C-86C1-9942FC4B6E84}" type="pres">
      <dgm:prSet presAssocID="{E4B3D9A2-EFAD-4265-8D2B-11E6327C1F7E}" presName="connector1" presStyleLbl="sibTrans2D1" presStyleIdx="0" presStyleCnt="3"/>
      <dgm:spPr/>
      <dgm:t>
        <a:bodyPr/>
        <a:lstStyle/>
        <a:p>
          <a:endParaRPr lang="pl-PL"/>
        </a:p>
      </dgm:t>
    </dgm:pt>
    <dgm:pt modelId="{0AFBC56B-50B4-4CCC-BB48-982C9AF36D9C}" type="pres">
      <dgm:prSet presAssocID="{CF88260C-8474-40BA-99C9-5A43AAB3F8F0}" presName="connector2" presStyleLbl="sibTrans2D1" presStyleIdx="1" presStyleCnt="3"/>
      <dgm:spPr/>
      <dgm:t>
        <a:bodyPr/>
        <a:lstStyle/>
        <a:p>
          <a:endParaRPr lang="pl-PL"/>
        </a:p>
      </dgm:t>
    </dgm:pt>
    <dgm:pt modelId="{35393DE7-CB7F-4712-BC33-C784168BF7FC}" type="pres">
      <dgm:prSet presAssocID="{65222D78-43E8-457B-A3C9-EC0DE2C5D7B9}" presName="connector3" presStyleLbl="sibTrans2D1" presStyleIdx="2" presStyleCnt="3"/>
      <dgm:spPr/>
      <dgm:t>
        <a:bodyPr/>
        <a:lstStyle/>
        <a:p>
          <a:endParaRPr lang="pl-PL"/>
        </a:p>
      </dgm:t>
    </dgm:pt>
  </dgm:ptLst>
  <dgm:cxnLst>
    <dgm:cxn modelId="{C3467A3B-9793-4703-9F45-16C5BCA2D0D4}" type="presOf" srcId="{CAAA5C6F-11B7-4C7B-B373-5E93019AB2BC}" destId="{07F56C93-C790-43B0-89E3-25B98B9E6658}" srcOrd="2" destOrd="0" presId="urn:microsoft.com/office/officeart/2005/8/layout/gear1"/>
    <dgm:cxn modelId="{465389F3-BA19-42F1-8B6B-295EAFD3F7B0}" type="presOf" srcId="{78E906E1-70F4-417F-AD46-51942AFCEFFB}" destId="{8E1BDD38-1823-45C2-80FB-5D001AFE7C69}" srcOrd="1" destOrd="0" presId="urn:microsoft.com/office/officeart/2005/8/layout/gear1"/>
    <dgm:cxn modelId="{829FA6AA-653E-4376-98B2-EB7ADED78C1E}" type="presOf" srcId="{CF88260C-8474-40BA-99C9-5A43AAB3F8F0}" destId="{0AFBC56B-50B4-4CCC-BB48-982C9AF36D9C}" srcOrd="0" destOrd="0" presId="urn:microsoft.com/office/officeart/2005/8/layout/gear1"/>
    <dgm:cxn modelId="{A4A5319F-FF13-4FFD-A131-59DF079F5612}" type="presOf" srcId="{6AFACD98-0A13-4F71-B632-81860876CD6C}" destId="{48B04BFB-6B1F-4F3A-AB30-60F6C3AD3C48}" srcOrd="0" destOrd="0" presId="urn:microsoft.com/office/officeart/2005/8/layout/gear1"/>
    <dgm:cxn modelId="{E0996D82-3E2F-4791-A07B-1F6A3CA8E262}" type="presOf" srcId="{6AFACD98-0A13-4F71-B632-81860876CD6C}" destId="{6B534686-70EB-4941-B97A-5ECF4E4CE7DF}" srcOrd="2" destOrd="0" presId="urn:microsoft.com/office/officeart/2005/8/layout/gear1"/>
    <dgm:cxn modelId="{30E33F6C-6AEA-498B-B4DF-4EA4C0F53D2B}" type="presOf" srcId="{78E906E1-70F4-417F-AD46-51942AFCEFFB}" destId="{190F6AE1-350F-4CC2-AC85-414DAD97F054}" srcOrd="0" destOrd="0" presId="urn:microsoft.com/office/officeart/2005/8/layout/gear1"/>
    <dgm:cxn modelId="{0E24B031-F54B-4A1F-BD53-0CD2ADD39C3D}" srcId="{17061EDA-2B5C-4750-8B32-7AEC67BA23E9}" destId="{78E906E1-70F4-417F-AD46-51942AFCEFFB}" srcOrd="2" destOrd="0" parTransId="{34C9CF8F-E2B1-44D9-9103-0BBCB86FABD6}" sibTransId="{65222D78-43E8-457B-A3C9-EC0DE2C5D7B9}"/>
    <dgm:cxn modelId="{B7F1BDD8-2275-44DA-BA5E-17AC28AB6638}" type="presOf" srcId="{78E906E1-70F4-417F-AD46-51942AFCEFFB}" destId="{FB7C3428-0CEB-4644-B6C6-5EE3B6D1931A}" srcOrd="2" destOrd="0" presId="urn:microsoft.com/office/officeart/2005/8/layout/gear1"/>
    <dgm:cxn modelId="{95FD33A4-3DA4-4E1E-95B3-6EBF1D28F01F}" type="presOf" srcId="{CAAA5C6F-11B7-4C7B-B373-5E93019AB2BC}" destId="{86F4586C-123C-40F4-B3EA-8230F3D90779}" srcOrd="0" destOrd="0" presId="urn:microsoft.com/office/officeart/2005/8/layout/gear1"/>
    <dgm:cxn modelId="{A2E0F81A-D25B-45F3-9C61-1DE39CD2A8A7}" type="presOf" srcId="{17061EDA-2B5C-4750-8B32-7AEC67BA23E9}" destId="{B17ACD83-3CDC-46FE-9BD2-B9660F6F6493}" srcOrd="0" destOrd="0" presId="urn:microsoft.com/office/officeart/2005/8/layout/gear1"/>
    <dgm:cxn modelId="{CF27032C-47FE-48EF-9FAA-7AB88E8D2381}" srcId="{17061EDA-2B5C-4750-8B32-7AEC67BA23E9}" destId="{6AFACD98-0A13-4F71-B632-81860876CD6C}" srcOrd="0" destOrd="0" parTransId="{49963D46-4E97-4B32-8421-F39FC8AB635D}" sibTransId="{E4B3D9A2-EFAD-4265-8D2B-11E6327C1F7E}"/>
    <dgm:cxn modelId="{B3273EE7-92EA-49CC-A84D-81A06D06BF49}" type="presOf" srcId="{E4B3D9A2-EFAD-4265-8D2B-11E6327C1F7E}" destId="{478F3316-AA41-420C-86C1-9942FC4B6E84}" srcOrd="0" destOrd="0" presId="urn:microsoft.com/office/officeart/2005/8/layout/gear1"/>
    <dgm:cxn modelId="{38D5EA36-AE1D-4916-A155-DDFFE120CFBD}" type="presOf" srcId="{6AFACD98-0A13-4F71-B632-81860876CD6C}" destId="{806AAA08-1B11-4976-8CD3-0399BA1B41E6}" srcOrd="1" destOrd="0" presId="urn:microsoft.com/office/officeart/2005/8/layout/gear1"/>
    <dgm:cxn modelId="{C365EA34-E5CE-49AA-A2AB-3B000D4BAE3F}" type="presOf" srcId="{CAAA5C6F-11B7-4C7B-B373-5E93019AB2BC}" destId="{16E8C82A-683B-4714-8EE0-BADDB6273D49}" srcOrd="1" destOrd="0" presId="urn:microsoft.com/office/officeart/2005/8/layout/gear1"/>
    <dgm:cxn modelId="{8F7B3F45-14ED-43E6-813D-B5E2AD1B9CB5}" type="presOf" srcId="{65222D78-43E8-457B-A3C9-EC0DE2C5D7B9}" destId="{35393DE7-CB7F-4712-BC33-C784168BF7FC}" srcOrd="0" destOrd="0" presId="urn:microsoft.com/office/officeart/2005/8/layout/gear1"/>
    <dgm:cxn modelId="{9D3DA994-1337-48F1-8D25-642CC546B401}" srcId="{17061EDA-2B5C-4750-8B32-7AEC67BA23E9}" destId="{CAAA5C6F-11B7-4C7B-B373-5E93019AB2BC}" srcOrd="1" destOrd="0" parTransId="{C267A897-9C63-45F3-A634-9E3BEF1A033B}" sibTransId="{CF88260C-8474-40BA-99C9-5A43AAB3F8F0}"/>
    <dgm:cxn modelId="{83A5190C-4C87-4768-BD1F-31269A683373}" type="presOf" srcId="{78E906E1-70F4-417F-AD46-51942AFCEFFB}" destId="{8D4BB365-BE0C-4196-8BF0-D784A9F76DCF}" srcOrd="3" destOrd="0" presId="urn:microsoft.com/office/officeart/2005/8/layout/gear1"/>
    <dgm:cxn modelId="{6094B77C-3A9B-4841-A57A-C100E678A490}" type="presParOf" srcId="{B17ACD83-3CDC-46FE-9BD2-B9660F6F6493}" destId="{48B04BFB-6B1F-4F3A-AB30-60F6C3AD3C48}" srcOrd="0" destOrd="0" presId="urn:microsoft.com/office/officeart/2005/8/layout/gear1"/>
    <dgm:cxn modelId="{2F911A08-3220-4790-B9D6-E86351CAC650}" type="presParOf" srcId="{B17ACD83-3CDC-46FE-9BD2-B9660F6F6493}" destId="{806AAA08-1B11-4976-8CD3-0399BA1B41E6}" srcOrd="1" destOrd="0" presId="urn:microsoft.com/office/officeart/2005/8/layout/gear1"/>
    <dgm:cxn modelId="{B9904BE4-F3E0-4103-AD02-44E237DDB3A0}" type="presParOf" srcId="{B17ACD83-3CDC-46FE-9BD2-B9660F6F6493}" destId="{6B534686-70EB-4941-B97A-5ECF4E4CE7DF}" srcOrd="2" destOrd="0" presId="urn:microsoft.com/office/officeart/2005/8/layout/gear1"/>
    <dgm:cxn modelId="{78B5DA69-71F4-47CC-9D5B-21EF95E8BFFD}" type="presParOf" srcId="{B17ACD83-3CDC-46FE-9BD2-B9660F6F6493}" destId="{86F4586C-123C-40F4-B3EA-8230F3D90779}" srcOrd="3" destOrd="0" presId="urn:microsoft.com/office/officeart/2005/8/layout/gear1"/>
    <dgm:cxn modelId="{30E35C71-9EA5-4113-8048-8E871B9286D3}" type="presParOf" srcId="{B17ACD83-3CDC-46FE-9BD2-B9660F6F6493}" destId="{16E8C82A-683B-4714-8EE0-BADDB6273D49}" srcOrd="4" destOrd="0" presId="urn:microsoft.com/office/officeart/2005/8/layout/gear1"/>
    <dgm:cxn modelId="{1A5CCA77-3FB1-4220-9219-877246F3B40E}" type="presParOf" srcId="{B17ACD83-3CDC-46FE-9BD2-B9660F6F6493}" destId="{07F56C93-C790-43B0-89E3-25B98B9E6658}" srcOrd="5" destOrd="0" presId="urn:microsoft.com/office/officeart/2005/8/layout/gear1"/>
    <dgm:cxn modelId="{86DEFE80-C754-4FDA-B128-6911A513C63C}" type="presParOf" srcId="{B17ACD83-3CDC-46FE-9BD2-B9660F6F6493}" destId="{190F6AE1-350F-4CC2-AC85-414DAD97F054}" srcOrd="6" destOrd="0" presId="urn:microsoft.com/office/officeart/2005/8/layout/gear1"/>
    <dgm:cxn modelId="{6393DCD9-1DAA-48C3-89D2-58AD80BB8B12}" type="presParOf" srcId="{B17ACD83-3CDC-46FE-9BD2-B9660F6F6493}" destId="{8E1BDD38-1823-45C2-80FB-5D001AFE7C69}" srcOrd="7" destOrd="0" presId="urn:microsoft.com/office/officeart/2005/8/layout/gear1"/>
    <dgm:cxn modelId="{BEB8E35D-D004-47D8-9D69-2FBA45B3548A}" type="presParOf" srcId="{B17ACD83-3CDC-46FE-9BD2-B9660F6F6493}" destId="{FB7C3428-0CEB-4644-B6C6-5EE3B6D1931A}" srcOrd="8" destOrd="0" presId="urn:microsoft.com/office/officeart/2005/8/layout/gear1"/>
    <dgm:cxn modelId="{8224ED05-6FFD-4223-A179-F812905D8B3A}" type="presParOf" srcId="{B17ACD83-3CDC-46FE-9BD2-B9660F6F6493}" destId="{8D4BB365-BE0C-4196-8BF0-D784A9F76DCF}" srcOrd="9" destOrd="0" presId="urn:microsoft.com/office/officeart/2005/8/layout/gear1"/>
    <dgm:cxn modelId="{CA233118-95CB-482D-8DA4-0B22879B715C}" type="presParOf" srcId="{B17ACD83-3CDC-46FE-9BD2-B9660F6F6493}" destId="{478F3316-AA41-420C-86C1-9942FC4B6E84}" srcOrd="10" destOrd="0" presId="urn:microsoft.com/office/officeart/2005/8/layout/gear1"/>
    <dgm:cxn modelId="{C8AC804C-C513-457B-9550-DBCFC4FA1297}" type="presParOf" srcId="{B17ACD83-3CDC-46FE-9BD2-B9660F6F6493}" destId="{0AFBC56B-50B4-4CCC-BB48-982C9AF36D9C}" srcOrd="11" destOrd="0" presId="urn:microsoft.com/office/officeart/2005/8/layout/gear1"/>
    <dgm:cxn modelId="{EF10E9F8-1971-42A2-BAB3-5334CD5ECE32}" type="presParOf" srcId="{B17ACD83-3CDC-46FE-9BD2-B9660F6F6493}" destId="{35393DE7-CB7F-4712-BC33-C784168BF7FC}" srcOrd="12" destOrd="0" presId="urn:microsoft.com/office/officeart/2005/8/layout/gear1"/>
  </dgm:cxnLst>
  <dgm:bg/>
  <dgm:whole/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C40F9EDB-4F86-4A8C-A7FF-2546B61DE1BF}" type="doc">
      <dgm:prSet loTypeId="urn:microsoft.com/office/officeart/2005/8/layout/hProcess9" loCatId="process" qsTypeId="urn:microsoft.com/office/officeart/2005/8/quickstyle/3d1" qsCatId="3D" csTypeId="urn:microsoft.com/office/officeart/2005/8/colors/accent0_3" csCatId="mainScheme" phldr="1"/>
      <dgm:spPr/>
    </dgm:pt>
    <dgm:pt modelId="{FD0E250F-C999-4C0A-9E1E-2A5E7DF4E5E5}">
      <dgm:prSet phldrT="[Tekst]">
        <dgm:style>
          <a:lnRef idx="1">
            <a:schemeClr val="accent6"/>
          </a:lnRef>
          <a:fillRef idx="3">
            <a:schemeClr val="accent6"/>
          </a:fillRef>
          <a:effectRef idx="2">
            <a:schemeClr val="accent6"/>
          </a:effectRef>
          <a:fontRef idx="minor">
            <a:schemeClr val="lt1"/>
          </a:fontRef>
        </dgm:style>
      </dgm:prSet>
      <dgm:spPr/>
      <dgm:t>
        <a:bodyPr/>
        <a:lstStyle/>
        <a:p>
          <a:r>
            <a:rPr lang="pl-PL" dirty="0" smtClean="0"/>
            <a:t>Diagnoza </a:t>
          </a:r>
          <a:br>
            <a:rPr lang="pl-PL" dirty="0" smtClean="0"/>
          </a:br>
          <a:r>
            <a:rPr lang="pl-PL" dirty="0" smtClean="0"/>
            <a:t>i OZ /OR </a:t>
          </a:r>
          <a:endParaRPr lang="pl-PL" dirty="0"/>
        </a:p>
      </dgm:t>
    </dgm:pt>
    <dgm:pt modelId="{66457BD1-B2CC-494B-9B2C-977778B49479}" type="parTrans" cxnId="{7E2DD928-9CEF-49AD-836F-47C4A4DF2601}">
      <dgm:prSet/>
      <dgm:spPr/>
      <dgm:t>
        <a:bodyPr/>
        <a:lstStyle/>
        <a:p>
          <a:endParaRPr lang="pl-PL"/>
        </a:p>
      </dgm:t>
    </dgm:pt>
    <dgm:pt modelId="{D6A89277-3D52-427C-82DC-BEBA724D366F}" type="sibTrans" cxnId="{7E2DD928-9CEF-49AD-836F-47C4A4DF2601}">
      <dgm:prSet/>
      <dgm:spPr/>
      <dgm:t>
        <a:bodyPr/>
        <a:lstStyle/>
        <a:p>
          <a:endParaRPr lang="pl-PL"/>
        </a:p>
      </dgm:t>
    </dgm:pt>
    <dgm:pt modelId="{642BEB8E-4EE1-4E59-B422-AA35EF00684F}">
      <dgm:prSet phldrT="[Tekst]">
        <dgm:style>
          <a:lnRef idx="1">
            <a:schemeClr val="accent6"/>
          </a:lnRef>
          <a:fillRef idx="3">
            <a:schemeClr val="accent6"/>
          </a:fillRef>
          <a:effectRef idx="2">
            <a:schemeClr val="accent6"/>
          </a:effectRef>
          <a:fontRef idx="minor">
            <a:schemeClr val="lt1"/>
          </a:fontRef>
        </dgm:style>
      </dgm:prSet>
      <dgm:spPr/>
      <dgm:t>
        <a:bodyPr/>
        <a:lstStyle/>
        <a:p>
          <a:r>
            <a:rPr lang="pl-PL" dirty="0" smtClean="0"/>
            <a:t>Wizja</a:t>
          </a:r>
          <a:br>
            <a:rPr lang="pl-PL" dirty="0" smtClean="0"/>
          </a:br>
          <a:r>
            <a:rPr lang="pl-PL" dirty="0" smtClean="0"/>
            <a:t> i Misja</a:t>
          </a:r>
          <a:endParaRPr lang="pl-PL" dirty="0"/>
        </a:p>
      </dgm:t>
    </dgm:pt>
    <dgm:pt modelId="{8F9B8CCD-E661-4FDE-9519-FCE5A36F2128}" type="parTrans" cxnId="{6431136F-AF49-4427-A916-4E9C196FF023}">
      <dgm:prSet/>
      <dgm:spPr/>
      <dgm:t>
        <a:bodyPr/>
        <a:lstStyle/>
        <a:p>
          <a:endParaRPr lang="pl-PL"/>
        </a:p>
      </dgm:t>
    </dgm:pt>
    <dgm:pt modelId="{108F17C0-AEF5-4090-953D-739B444B777F}" type="sibTrans" cxnId="{6431136F-AF49-4427-A916-4E9C196FF023}">
      <dgm:prSet/>
      <dgm:spPr/>
      <dgm:t>
        <a:bodyPr/>
        <a:lstStyle/>
        <a:p>
          <a:endParaRPr lang="pl-PL"/>
        </a:p>
      </dgm:t>
    </dgm:pt>
    <dgm:pt modelId="{66AC1AC5-7471-414D-BCB9-DB0A7DDAA7ED}">
      <dgm:prSet phldrT="[Tekst]">
        <dgm:style>
          <a:lnRef idx="1">
            <a:schemeClr val="accent6"/>
          </a:lnRef>
          <a:fillRef idx="3">
            <a:schemeClr val="accent6"/>
          </a:fillRef>
          <a:effectRef idx="2">
            <a:schemeClr val="accent6"/>
          </a:effectRef>
          <a:fontRef idx="minor">
            <a:schemeClr val="lt1"/>
          </a:fontRef>
        </dgm:style>
      </dgm:prSet>
      <dgm:spPr/>
      <dgm:t>
        <a:bodyPr/>
        <a:lstStyle/>
        <a:p>
          <a:r>
            <a:rPr lang="pl-PL" dirty="0" smtClean="0"/>
            <a:t>Cele rewitalizacji</a:t>
          </a:r>
          <a:endParaRPr lang="pl-PL" dirty="0"/>
        </a:p>
      </dgm:t>
    </dgm:pt>
    <dgm:pt modelId="{9E7A3A8D-0CC0-40B9-86AF-6E25A8F10787}" type="parTrans" cxnId="{4BC820A8-D1EE-4A12-AAB1-C72D2EC98608}">
      <dgm:prSet/>
      <dgm:spPr/>
      <dgm:t>
        <a:bodyPr/>
        <a:lstStyle/>
        <a:p>
          <a:endParaRPr lang="pl-PL"/>
        </a:p>
      </dgm:t>
    </dgm:pt>
    <dgm:pt modelId="{2C6E0465-AA1F-4A41-B411-6FEF9C98069B}" type="sibTrans" cxnId="{4BC820A8-D1EE-4A12-AAB1-C72D2EC98608}">
      <dgm:prSet/>
      <dgm:spPr/>
      <dgm:t>
        <a:bodyPr/>
        <a:lstStyle/>
        <a:p>
          <a:endParaRPr lang="pl-PL"/>
        </a:p>
      </dgm:t>
    </dgm:pt>
    <dgm:pt modelId="{4910A513-677C-4F82-82B0-F9B94259828C}">
      <dgm:prSet phldrT="[Tekst]">
        <dgm:style>
          <a:lnRef idx="1">
            <a:schemeClr val="accent6"/>
          </a:lnRef>
          <a:fillRef idx="3">
            <a:schemeClr val="accent6"/>
          </a:fillRef>
          <a:effectRef idx="2">
            <a:schemeClr val="accent6"/>
          </a:effectRef>
          <a:fontRef idx="minor">
            <a:schemeClr val="lt1"/>
          </a:fontRef>
        </dgm:style>
      </dgm:prSet>
      <dgm:spPr/>
      <dgm:t>
        <a:bodyPr/>
        <a:lstStyle/>
        <a:p>
          <a:r>
            <a:rPr lang="pl-PL" dirty="0" smtClean="0"/>
            <a:t>Źródła finansowania</a:t>
          </a:r>
          <a:endParaRPr lang="pl-PL" dirty="0"/>
        </a:p>
      </dgm:t>
    </dgm:pt>
    <dgm:pt modelId="{B58D191C-B1EE-4BA5-B276-AC6CFFD83112}" type="parTrans" cxnId="{C92C66BD-5740-4CF4-B8AF-C0CE8121A55C}">
      <dgm:prSet/>
      <dgm:spPr/>
      <dgm:t>
        <a:bodyPr/>
        <a:lstStyle/>
        <a:p>
          <a:endParaRPr lang="pl-PL"/>
        </a:p>
      </dgm:t>
    </dgm:pt>
    <dgm:pt modelId="{99135034-CD26-4BAA-BD05-69966B6F0894}" type="sibTrans" cxnId="{C92C66BD-5740-4CF4-B8AF-C0CE8121A55C}">
      <dgm:prSet/>
      <dgm:spPr/>
      <dgm:t>
        <a:bodyPr/>
        <a:lstStyle/>
        <a:p>
          <a:endParaRPr lang="pl-PL"/>
        </a:p>
      </dgm:t>
    </dgm:pt>
    <dgm:pt modelId="{49145DFE-D77C-4D6B-B224-7CC5B1253477}">
      <dgm:prSet phldrT="[Tekst]">
        <dgm:style>
          <a:lnRef idx="1">
            <a:schemeClr val="accent6"/>
          </a:lnRef>
          <a:fillRef idx="3">
            <a:schemeClr val="accent6"/>
          </a:fillRef>
          <a:effectRef idx="2">
            <a:schemeClr val="accent6"/>
          </a:effectRef>
          <a:fontRef idx="minor">
            <a:schemeClr val="lt1"/>
          </a:fontRef>
        </dgm:style>
      </dgm:prSet>
      <dgm:spPr/>
      <dgm:t>
        <a:bodyPr/>
        <a:lstStyle/>
        <a:p>
          <a:r>
            <a:rPr lang="pl-PL" dirty="0" smtClean="0"/>
            <a:t>Lista projektów </a:t>
          </a:r>
          <a:endParaRPr lang="pl-PL" dirty="0"/>
        </a:p>
      </dgm:t>
    </dgm:pt>
    <dgm:pt modelId="{8A293717-A811-4C2D-9176-93132FDE9C78}" type="parTrans" cxnId="{53C644BC-A00F-4498-A80B-F5AAD350B759}">
      <dgm:prSet/>
      <dgm:spPr/>
      <dgm:t>
        <a:bodyPr/>
        <a:lstStyle/>
        <a:p>
          <a:endParaRPr lang="pl-PL"/>
        </a:p>
      </dgm:t>
    </dgm:pt>
    <dgm:pt modelId="{FF9C4A32-02C3-4A11-A3B7-BB5D4698E1C1}" type="sibTrans" cxnId="{53C644BC-A00F-4498-A80B-F5AAD350B759}">
      <dgm:prSet/>
      <dgm:spPr/>
      <dgm:t>
        <a:bodyPr/>
        <a:lstStyle/>
        <a:p>
          <a:endParaRPr lang="pl-PL"/>
        </a:p>
      </dgm:t>
    </dgm:pt>
    <dgm:pt modelId="{55BF0FFD-FCA6-400F-B9FD-50F6D7F9ADD0}" type="pres">
      <dgm:prSet presAssocID="{C40F9EDB-4F86-4A8C-A7FF-2546B61DE1BF}" presName="CompostProcess" presStyleCnt="0">
        <dgm:presLayoutVars>
          <dgm:dir/>
          <dgm:resizeHandles val="exact"/>
        </dgm:presLayoutVars>
      </dgm:prSet>
      <dgm:spPr/>
    </dgm:pt>
    <dgm:pt modelId="{77933324-A374-4B15-B3A1-461F04125A03}" type="pres">
      <dgm:prSet presAssocID="{C40F9EDB-4F86-4A8C-A7FF-2546B61DE1BF}" presName="arrow" presStyleLbl="bgShp" presStyleIdx="0" presStyleCnt="1"/>
      <dgm:spPr/>
    </dgm:pt>
    <dgm:pt modelId="{B2AC1F1B-AF0D-490C-90D0-70FCD56E7923}" type="pres">
      <dgm:prSet presAssocID="{C40F9EDB-4F86-4A8C-A7FF-2546B61DE1BF}" presName="linearProcess" presStyleCnt="0"/>
      <dgm:spPr/>
    </dgm:pt>
    <dgm:pt modelId="{5CD61312-9F69-441E-9A98-39524F77A34E}" type="pres">
      <dgm:prSet presAssocID="{FD0E250F-C999-4C0A-9E1E-2A5E7DF4E5E5}" presName="textNode" presStyleLbl="node1" presStyleIdx="0" presStyleCnt="5">
        <dgm:presLayoutVars>
          <dgm:bulletEnabled val="1"/>
        </dgm:presLayoutVars>
      </dgm:prSet>
      <dgm:spPr/>
      <dgm:t>
        <a:bodyPr/>
        <a:lstStyle/>
        <a:p>
          <a:endParaRPr lang="pl-PL"/>
        </a:p>
      </dgm:t>
    </dgm:pt>
    <dgm:pt modelId="{D29C19A7-29C5-41AB-B6A4-4B8F2B27457C}" type="pres">
      <dgm:prSet presAssocID="{D6A89277-3D52-427C-82DC-BEBA724D366F}" presName="sibTrans" presStyleCnt="0"/>
      <dgm:spPr/>
    </dgm:pt>
    <dgm:pt modelId="{61DE9D3F-43B1-44F0-90B9-A60AFF8E7B53}" type="pres">
      <dgm:prSet presAssocID="{642BEB8E-4EE1-4E59-B422-AA35EF00684F}" presName="textNode" presStyleLbl="node1" presStyleIdx="1" presStyleCnt="5">
        <dgm:presLayoutVars>
          <dgm:bulletEnabled val="1"/>
        </dgm:presLayoutVars>
      </dgm:prSet>
      <dgm:spPr/>
      <dgm:t>
        <a:bodyPr/>
        <a:lstStyle/>
        <a:p>
          <a:endParaRPr lang="pl-PL"/>
        </a:p>
      </dgm:t>
    </dgm:pt>
    <dgm:pt modelId="{2C1FB356-E9C4-4B45-8B50-801EEBC97376}" type="pres">
      <dgm:prSet presAssocID="{108F17C0-AEF5-4090-953D-739B444B777F}" presName="sibTrans" presStyleCnt="0"/>
      <dgm:spPr/>
    </dgm:pt>
    <dgm:pt modelId="{BAF9922E-FDD4-4AB9-9F99-A552B55939D9}" type="pres">
      <dgm:prSet presAssocID="{66AC1AC5-7471-414D-BCB9-DB0A7DDAA7ED}" presName="textNode" presStyleLbl="node1" presStyleIdx="2" presStyleCnt="5">
        <dgm:presLayoutVars>
          <dgm:bulletEnabled val="1"/>
        </dgm:presLayoutVars>
      </dgm:prSet>
      <dgm:spPr/>
      <dgm:t>
        <a:bodyPr/>
        <a:lstStyle/>
        <a:p>
          <a:endParaRPr lang="pl-PL"/>
        </a:p>
      </dgm:t>
    </dgm:pt>
    <dgm:pt modelId="{C8957E9D-6B97-410F-9E61-731B094FCD94}" type="pres">
      <dgm:prSet presAssocID="{2C6E0465-AA1F-4A41-B411-6FEF9C98069B}" presName="sibTrans" presStyleCnt="0"/>
      <dgm:spPr/>
    </dgm:pt>
    <dgm:pt modelId="{CB2C9EA6-C390-425A-AD39-BE224FDD643E}" type="pres">
      <dgm:prSet presAssocID="{49145DFE-D77C-4D6B-B224-7CC5B1253477}" presName="textNode" presStyleLbl="node1" presStyleIdx="3" presStyleCnt="5">
        <dgm:presLayoutVars>
          <dgm:bulletEnabled val="1"/>
        </dgm:presLayoutVars>
      </dgm:prSet>
      <dgm:spPr/>
      <dgm:t>
        <a:bodyPr/>
        <a:lstStyle/>
        <a:p>
          <a:endParaRPr lang="pl-PL"/>
        </a:p>
      </dgm:t>
    </dgm:pt>
    <dgm:pt modelId="{9EFD9862-B46F-4F96-8031-CFBF33A98D9D}" type="pres">
      <dgm:prSet presAssocID="{FF9C4A32-02C3-4A11-A3B7-BB5D4698E1C1}" presName="sibTrans" presStyleCnt="0"/>
      <dgm:spPr/>
    </dgm:pt>
    <dgm:pt modelId="{77EC336C-4353-450E-ADC6-7F78CFE4A54D}" type="pres">
      <dgm:prSet presAssocID="{4910A513-677C-4F82-82B0-F9B94259828C}" presName="textNode" presStyleLbl="node1" presStyleIdx="4" presStyleCnt="5">
        <dgm:presLayoutVars>
          <dgm:bulletEnabled val="1"/>
        </dgm:presLayoutVars>
      </dgm:prSet>
      <dgm:spPr/>
      <dgm:t>
        <a:bodyPr/>
        <a:lstStyle/>
        <a:p>
          <a:endParaRPr lang="pl-PL"/>
        </a:p>
      </dgm:t>
    </dgm:pt>
  </dgm:ptLst>
  <dgm:cxnLst>
    <dgm:cxn modelId="{27D656C1-52EB-4D63-952B-302FE48DBAD9}" type="presOf" srcId="{66AC1AC5-7471-414D-BCB9-DB0A7DDAA7ED}" destId="{BAF9922E-FDD4-4AB9-9F99-A552B55939D9}" srcOrd="0" destOrd="0" presId="urn:microsoft.com/office/officeart/2005/8/layout/hProcess9"/>
    <dgm:cxn modelId="{CD374B61-321C-414D-BD74-D9ADD7B8FD52}" type="presOf" srcId="{4910A513-677C-4F82-82B0-F9B94259828C}" destId="{77EC336C-4353-450E-ADC6-7F78CFE4A54D}" srcOrd="0" destOrd="0" presId="urn:microsoft.com/office/officeart/2005/8/layout/hProcess9"/>
    <dgm:cxn modelId="{9353EC6B-8F2D-4061-B77B-947C15891A68}" type="presOf" srcId="{49145DFE-D77C-4D6B-B224-7CC5B1253477}" destId="{CB2C9EA6-C390-425A-AD39-BE224FDD643E}" srcOrd="0" destOrd="0" presId="urn:microsoft.com/office/officeart/2005/8/layout/hProcess9"/>
    <dgm:cxn modelId="{7E2DD928-9CEF-49AD-836F-47C4A4DF2601}" srcId="{C40F9EDB-4F86-4A8C-A7FF-2546B61DE1BF}" destId="{FD0E250F-C999-4C0A-9E1E-2A5E7DF4E5E5}" srcOrd="0" destOrd="0" parTransId="{66457BD1-B2CC-494B-9B2C-977778B49479}" sibTransId="{D6A89277-3D52-427C-82DC-BEBA724D366F}"/>
    <dgm:cxn modelId="{60373D94-669E-4A83-950B-0D0223A7A936}" type="presOf" srcId="{C40F9EDB-4F86-4A8C-A7FF-2546B61DE1BF}" destId="{55BF0FFD-FCA6-400F-B9FD-50F6D7F9ADD0}" srcOrd="0" destOrd="0" presId="urn:microsoft.com/office/officeart/2005/8/layout/hProcess9"/>
    <dgm:cxn modelId="{C92C66BD-5740-4CF4-B8AF-C0CE8121A55C}" srcId="{C40F9EDB-4F86-4A8C-A7FF-2546B61DE1BF}" destId="{4910A513-677C-4F82-82B0-F9B94259828C}" srcOrd="4" destOrd="0" parTransId="{B58D191C-B1EE-4BA5-B276-AC6CFFD83112}" sibTransId="{99135034-CD26-4BAA-BD05-69966B6F0894}"/>
    <dgm:cxn modelId="{34F10BA0-1DF9-4971-A463-5E5280305B94}" type="presOf" srcId="{642BEB8E-4EE1-4E59-B422-AA35EF00684F}" destId="{61DE9D3F-43B1-44F0-90B9-A60AFF8E7B53}" srcOrd="0" destOrd="0" presId="urn:microsoft.com/office/officeart/2005/8/layout/hProcess9"/>
    <dgm:cxn modelId="{2C1F0D1D-595A-4B3C-86E8-E4CCBB997008}" type="presOf" srcId="{FD0E250F-C999-4C0A-9E1E-2A5E7DF4E5E5}" destId="{5CD61312-9F69-441E-9A98-39524F77A34E}" srcOrd="0" destOrd="0" presId="urn:microsoft.com/office/officeart/2005/8/layout/hProcess9"/>
    <dgm:cxn modelId="{4BC820A8-D1EE-4A12-AAB1-C72D2EC98608}" srcId="{C40F9EDB-4F86-4A8C-A7FF-2546B61DE1BF}" destId="{66AC1AC5-7471-414D-BCB9-DB0A7DDAA7ED}" srcOrd="2" destOrd="0" parTransId="{9E7A3A8D-0CC0-40B9-86AF-6E25A8F10787}" sibTransId="{2C6E0465-AA1F-4A41-B411-6FEF9C98069B}"/>
    <dgm:cxn modelId="{6431136F-AF49-4427-A916-4E9C196FF023}" srcId="{C40F9EDB-4F86-4A8C-A7FF-2546B61DE1BF}" destId="{642BEB8E-4EE1-4E59-B422-AA35EF00684F}" srcOrd="1" destOrd="0" parTransId="{8F9B8CCD-E661-4FDE-9519-FCE5A36F2128}" sibTransId="{108F17C0-AEF5-4090-953D-739B444B777F}"/>
    <dgm:cxn modelId="{53C644BC-A00F-4498-A80B-F5AAD350B759}" srcId="{C40F9EDB-4F86-4A8C-A7FF-2546B61DE1BF}" destId="{49145DFE-D77C-4D6B-B224-7CC5B1253477}" srcOrd="3" destOrd="0" parTransId="{8A293717-A811-4C2D-9176-93132FDE9C78}" sibTransId="{FF9C4A32-02C3-4A11-A3B7-BB5D4698E1C1}"/>
    <dgm:cxn modelId="{14F34ABA-9AA6-4E22-9545-DB2AFCC3BB30}" type="presParOf" srcId="{55BF0FFD-FCA6-400F-B9FD-50F6D7F9ADD0}" destId="{77933324-A374-4B15-B3A1-461F04125A03}" srcOrd="0" destOrd="0" presId="urn:microsoft.com/office/officeart/2005/8/layout/hProcess9"/>
    <dgm:cxn modelId="{BE5966A2-1482-4DC1-90BF-1243CF8F018A}" type="presParOf" srcId="{55BF0FFD-FCA6-400F-B9FD-50F6D7F9ADD0}" destId="{B2AC1F1B-AF0D-490C-90D0-70FCD56E7923}" srcOrd="1" destOrd="0" presId="urn:microsoft.com/office/officeart/2005/8/layout/hProcess9"/>
    <dgm:cxn modelId="{00F1EBB3-265D-4D3D-81D6-072607DDD5B2}" type="presParOf" srcId="{B2AC1F1B-AF0D-490C-90D0-70FCD56E7923}" destId="{5CD61312-9F69-441E-9A98-39524F77A34E}" srcOrd="0" destOrd="0" presId="urn:microsoft.com/office/officeart/2005/8/layout/hProcess9"/>
    <dgm:cxn modelId="{02AB9DDC-DBDF-49B6-8574-214A9BEC137B}" type="presParOf" srcId="{B2AC1F1B-AF0D-490C-90D0-70FCD56E7923}" destId="{D29C19A7-29C5-41AB-B6A4-4B8F2B27457C}" srcOrd="1" destOrd="0" presId="urn:microsoft.com/office/officeart/2005/8/layout/hProcess9"/>
    <dgm:cxn modelId="{DB3E874B-9201-4526-B174-8F1A71B64FBD}" type="presParOf" srcId="{B2AC1F1B-AF0D-490C-90D0-70FCD56E7923}" destId="{61DE9D3F-43B1-44F0-90B9-A60AFF8E7B53}" srcOrd="2" destOrd="0" presId="urn:microsoft.com/office/officeart/2005/8/layout/hProcess9"/>
    <dgm:cxn modelId="{A2275FDF-3D02-451C-BEEF-FD041F58AB69}" type="presParOf" srcId="{B2AC1F1B-AF0D-490C-90D0-70FCD56E7923}" destId="{2C1FB356-E9C4-4B45-8B50-801EEBC97376}" srcOrd="3" destOrd="0" presId="urn:microsoft.com/office/officeart/2005/8/layout/hProcess9"/>
    <dgm:cxn modelId="{D6DA23C4-39D1-4781-9F8A-A12C5EE3F80B}" type="presParOf" srcId="{B2AC1F1B-AF0D-490C-90D0-70FCD56E7923}" destId="{BAF9922E-FDD4-4AB9-9F99-A552B55939D9}" srcOrd="4" destOrd="0" presId="urn:microsoft.com/office/officeart/2005/8/layout/hProcess9"/>
    <dgm:cxn modelId="{D37C9E66-0D95-4577-91EA-440D1E73D43A}" type="presParOf" srcId="{B2AC1F1B-AF0D-490C-90D0-70FCD56E7923}" destId="{C8957E9D-6B97-410F-9E61-731B094FCD94}" srcOrd="5" destOrd="0" presId="urn:microsoft.com/office/officeart/2005/8/layout/hProcess9"/>
    <dgm:cxn modelId="{2CDF319C-94F1-4DED-B856-73F03344596D}" type="presParOf" srcId="{B2AC1F1B-AF0D-490C-90D0-70FCD56E7923}" destId="{CB2C9EA6-C390-425A-AD39-BE224FDD643E}" srcOrd="6" destOrd="0" presId="urn:microsoft.com/office/officeart/2005/8/layout/hProcess9"/>
    <dgm:cxn modelId="{E8CD6B73-32E5-4487-8D1A-40584AA95F5B}" type="presParOf" srcId="{B2AC1F1B-AF0D-490C-90D0-70FCD56E7923}" destId="{9EFD9862-B46F-4F96-8031-CFBF33A98D9D}" srcOrd="7" destOrd="0" presId="urn:microsoft.com/office/officeart/2005/8/layout/hProcess9"/>
    <dgm:cxn modelId="{5FA37C35-77C5-4026-AE57-F64DB5479335}" type="presParOf" srcId="{B2AC1F1B-AF0D-490C-90D0-70FCD56E7923}" destId="{77EC336C-4353-450E-ADC6-7F78CFE4A54D}" srcOrd="8" destOrd="0" presId="urn:microsoft.com/office/officeart/2005/8/layout/hProcess9"/>
  </dgm:cxnLst>
  <dgm:bg/>
  <dgm:whole/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3E86B818-249C-4349-A077-DB71D9304CAB}" type="doc">
      <dgm:prSet loTypeId="urn:microsoft.com/office/officeart/2005/8/layout/vProcess5" loCatId="process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pl-PL"/>
        </a:p>
      </dgm:t>
    </dgm:pt>
    <dgm:pt modelId="{0E1253FF-E4A7-4CB3-9327-DAA3A2D32290}">
      <dgm:prSet phldrT="[Tekst]">
        <dgm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dgm:style>
      </dgm:prSet>
      <dgm:spPr/>
      <dgm:t>
        <a:bodyPr/>
        <a:lstStyle/>
        <a:p>
          <a:r>
            <a:rPr lang="pl-PL" dirty="0" smtClean="0"/>
            <a:t>Identyfikacja głównych problemów w podziale na poszczególne </a:t>
          </a:r>
          <a:r>
            <a:rPr lang="pl-PL" dirty="0" smtClean="0">
              <a:solidFill>
                <a:schemeClr val="bg1"/>
              </a:solidFill>
            </a:rPr>
            <a:t>obszary Gminy </a:t>
          </a:r>
          <a:endParaRPr lang="pl-PL" dirty="0">
            <a:solidFill>
              <a:schemeClr val="bg1"/>
            </a:solidFill>
          </a:endParaRPr>
        </a:p>
      </dgm:t>
    </dgm:pt>
    <dgm:pt modelId="{1EBC88D6-D0B7-4989-9AF6-C3369010F16A}" type="parTrans" cxnId="{9C1E2DE1-E1A7-4759-A5BE-0AC9CE8B176C}">
      <dgm:prSet/>
      <dgm:spPr/>
      <dgm:t>
        <a:bodyPr/>
        <a:lstStyle/>
        <a:p>
          <a:endParaRPr lang="pl-PL"/>
        </a:p>
      </dgm:t>
    </dgm:pt>
    <dgm:pt modelId="{7C0D44F4-9805-49A1-94A5-298D8DF702B4}" type="sibTrans" cxnId="{9C1E2DE1-E1A7-4759-A5BE-0AC9CE8B176C}">
      <dgm:prSet/>
      <dgm:spPr/>
      <dgm:t>
        <a:bodyPr/>
        <a:lstStyle/>
        <a:p>
          <a:endParaRPr lang="pl-PL"/>
        </a:p>
      </dgm:t>
    </dgm:pt>
    <dgm:pt modelId="{0238CD78-EE90-49F5-B0F5-278E0B5F17DB}">
      <dgm:prSet phldrT="[Tekst]">
        <dgm:style>
          <a:lnRef idx="1">
            <a:schemeClr val="accent5"/>
          </a:lnRef>
          <a:fillRef idx="3">
            <a:schemeClr val="accent5"/>
          </a:fillRef>
          <a:effectRef idx="2">
            <a:schemeClr val="accent5"/>
          </a:effectRef>
          <a:fontRef idx="minor">
            <a:schemeClr val="lt1"/>
          </a:fontRef>
        </dgm:style>
      </dgm:prSet>
      <dgm:spPr/>
      <dgm:t>
        <a:bodyPr/>
        <a:lstStyle/>
        <a:p>
          <a:r>
            <a:rPr lang="pl-PL" dirty="0" smtClean="0"/>
            <a:t>Analiza wskaźnikowa i jakościowa </a:t>
          </a:r>
          <a:r>
            <a:rPr lang="pl-PL" dirty="0" smtClean="0">
              <a:solidFill>
                <a:schemeClr val="bg1"/>
              </a:solidFill>
            </a:rPr>
            <a:t>obszarów</a:t>
          </a:r>
          <a:r>
            <a:rPr lang="pl-PL" dirty="0" smtClean="0"/>
            <a:t> Gminy i  występowania </a:t>
          </a:r>
          <a:br>
            <a:rPr lang="pl-PL" dirty="0" smtClean="0"/>
          </a:br>
          <a:r>
            <a:rPr lang="pl-PL" dirty="0" smtClean="0"/>
            <a:t>w przestrzeni miejskiej negatywnych zjawisk społecznych, funkcjonalno</a:t>
          </a:r>
          <a:br>
            <a:rPr lang="pl-PL" dirty="0" smtClean="0"/>
          </a:br>
          <a:r>
            <a:rPr lang="pl-PL" dirty="0" smtClean="0"/>
            <a:t>-przestrzennych, gospodarczych  </a:t>
          </a:r>
          <a:br>
            <a:rPr lang="pl-PL" dirty="0" smtClean="0"/>
          </a:br>
          <a:r>
            <a:rPr lang="pl-PL" dirty="0" smtClean="0"/>
            <a:t>i środowiskowych</a:t>
          </a:r>
          <a:endParaRPr lang="pl-PL" dirty="0"/>
        </a:p>
      </dgm:t>
    </dgm:pt>
    <dgm:pt modelId="{91B756A5-78DB-4186-8929-C68348451352}" type="parTrans" cxnId="{E627DC0F-5709-4C5F-97AF-672FDA055EE8}">
      <dgm:prSet/>
      <dgm:spPr/>
      <dgm:t>
        <a:bodyPr/>
        <a:lstStyle/>
        <a:p>
          <a:endParaRPr lang="pl-PL"/>
        </a:p>
      </dgm:t>
    </dgm:pt>
    <dgm:pt modelId="{76085391-D23E-421B-9BC0-2F17505308A0}" type="sibTrans" cxnId="{E627DC0F-5709-4C5F-97AF-672FDA055EE8}">
      <dgm:prSet/>
      <dgm:spPr/>
      <dgm:t>
        <a:bodyPr/>
        <a:lstStyle/>
        <a:p>
          <a:endParaRPr lang="pl-PL"/>
        </a:p>
      </dgm:t>
    </dgm:pt>
    <dgm:pt modelId="{9567EABE-FA35-4E7C-A839-D70A1D6F1FC1}">
      <dgm:prSet phldrT="[Tekst]">
        <dgm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dgm:style>
      </dgm:prSet>
      <dgm:spPr/>
      <dgm:t>
        <a:bodyPr/>
        <a:lstStyle/>
        <a:p>
          <a:r>
            <a:rPr lang="pl-PL" dirty="0" smtClean="0"/>
            <a:t>Wyznaczenie obszarów:    zdegradowanych  oraz </a:t>
          </a:r>
          <a:br>
            <a:rPr lang="pl-PL" dirty="0" smtClean="0"/>
          </a:br>
          <a:r>
            <a:rPr lang="pl-PL" dirty="0" smtClean="0"/>
            <a:t>do rewitalizacji  </a:t>
          </a:r>
          <a:endParaRPr lang="pl-PL" dirty="0"/>
        </a:p>
      </dgm:t>
    </dgm:pt>
    <dgm:pt modelId="{72861D62-71BC-4D12-9A8A-4DFC0728E5D4}" type="parTrans" cxnId="{52355347-C46F-4D5C-B926-508398D74081}">
      <dgm:prSet/>
      <dgm:spPr/>
      <dgm:t>
        <a:bodyPr/>
        <a:lstStyle/>
        <a:p>
          <a:endParaRPr lang="pl-PL"/>
        </a:p>
      </dgm:t>
    </dgm:pt>
    <dgm:pt modelId="{27A62A79-E68E-4FE6-B0EC-58F0BA7E39FE}" type="sibTrans" cxnId="{52355347-C46F-4D5C-B926-508398D74081}">
      <dgm:prSet/>
      <dgm:spPr/>
      <dgm:t>
        <a:bodyPr/>
        <a:lstStyle/>
        <a:p>
          <a:endParaRPr lang="pl-PL"/>
        </a:p>
      </dgm:t>
    </dgm:pt>
    <dgm:pt modelId="{EFAEFEC9-4019-4FDF-B135-5623B626EA0C}" type="pres">
      <dgm:prSet presAssocID="{3E86B818-249C-4349-A077-DB71D9304CAB}" presName="outerComposite" presStyleCnt="0">
        <dgm:presLayoutVars>
          <dgm:chMax val="5"/>
          <dgm:dir/>
          <dgm:resizeHandles val="exact"/>
        </dgm:presLayoutVars>
      </dgm:prSet>
      <dgm:spPr/>
      <dgm:t>
        <a:bodyPr/>
        <a:lstStyle/>
        <a:p>
          <a:endParaRPr lang="pl-PL"/>
        </a:p>
      </dgm:t>
    </dgm:pt>
    <dgm:pt modelId="{7F4AE1DE-4662-4E8C-81CD-5E181A42E123}" type="pres">
      <dgm:prSet presAssocID="{3E86B818-249C-4349-A077-DB71D9304CAB}" presName="dummyMaxCanvas" presStyleCnt="0">
        <dgm:presLayoutVars/>
      </dgm:prSet>
      <dgm:spPr/>
    </dgm:pt>
    <dgm:pt modelId="{306173CF-4B70-4934-B4DC-B78BFE65FA25}" type="pres">
      <dgm:prSet presAssocID="{3E86B818-249C-4349-A077-DB71D9304CAB}" presName="ThreeNodes_1" presStyleLbl="node1" presStyleIdx="0" presStyleCnt="3">
        <dgm:presLayoutVars>
          <dgm:bulletEnabled val="1"/>
        </dgm:presLayoutVars>
      </dgm:prSet>
      <dgm:spPr/>
      <dgm:t>
        <a:bodyPr/>
        <a:lstStyle/>
        <a:p>
          <a:endParaRPr lang="pl-PL"/>
        </a:p>
      </dgm:t>
    </dgm:pt>
    <dgm:pt modelId="{BCF91058-22A5-410F-97DE-598B439678B9}" type="pres">
      <dgm:prSet presAssocID="{3E86B818-249C-4349-A077-DB71D9304CAB}" presName="ThreeNodes_2" presStyleLbl="node1" presStyleIdx="1" presStyleCnt="3" custScaleX="105616">
        <dgm:presLayoutVars>
          <dgm:bulletEnabled val="1"/>
        </dgm:presLayoutVars>
      </dgm:prSet>
      <dgm:spPr/>
      <dgm:t>
        <a:bodyPr/>
        <a:lstStyle/>
        <a:p>
          <a:endParaRPr lang="pl-PL"/>
        </a:p>
      </dgm:t>
    </dgm:pt>
    <dgm:pt modelId="{6C596E3F-58A9-46C9-817B-B6CA78E32AE4}" type="pres">
      <dgm:prSet presAssocID="{3E86B818-249C-4349-A077-DB71D9304CAB}" presName="ThreeNodes_3" presStyleLbl="node1" presStyleIdx="2" presStyleCnt="3">
        <dgm:presLayoutVars>
          <dgm:bulletEnabled val="1"/>
        </dgm:presLayoutVars>
      </dgm:prSet>
      <dgm:spPr/>
      <dgm:t>
        <a:bodyPr/>
        <a:lstStyle/>
        <a:p>
          <a:endParaRPr lang="pl-PL"/>
        </a:p>
      </dgm:t>
    </dgm:pt>
    <dgm:pt modelId="{39C9E7EF-FAFA-4676-BDA7-5D2EC1E04437}" type="pres">
      <dgm:prSet presAssocID="{3E86B818-249C-4349-A077-DB71D9304CAB}" presName="ThreeConn_1-2" presStyleLbl="fgAccFollowNode1" presStyleIdx="0" presStyleCnt="2">
        <dgm:presLayoutVars>
          <dgm:bulletEnabled val="1"/>
        </dgm:presLayoutVars>
      </dgm:prSet>
      <dgm:spPr/>
      <dgm:t>
        <a:bodyPr/>
        <a:lstStyle/>
        <a:p>
          <a:endParaRPr lang="pl-PL"/>
        </a:p>
      </dgm:t>
    </dgm:pt>
    <dgm:pt modelId="{5D4A4B88-F06F-4A2E-B9DE-26B94256C60A}" type="pres">
      <dgm:prSet presAssocID="{3E86B818-249C-4349-A077-DB71D9304CAB}" presName="ThreeConn_2-3" presStyleLbl="fgAccFollowNode1" presStyleIdx="1" presStyleCnt="2">
        <dgm:presLayoutVars>
          <dgm:bulletEnabled val="1"/>
        </dgm:presLayoutVars>
      </dgm:prSet>
      <dgm:spPr/>
      <dgm:t>
        <a:bodyPr/>
        <a:lstStyle/>
        <a:p>
          <a:endParaRPr lang="pl-PL"/>
        </a:p>
      </dgm:t>
    </dgm:pt>
    <dgm:pt modelId="{679F43BE-62F6-4A09-A404-A5F9088F8F7F}" type="pres">
      <dgm:prSet presAssocID="{3E86B818-249C-4349-A077-DB71D9304CAB}" presName="ThreeNodes_1_text" presStyleLbl="node1" presStyleIdx="2" presStyleCnt="3">
        <dgm:presLayoutVars>
          <dgm:bulletEnabled val="1"/>
        </dgm:presLayoutVars>
      </dgm:prSet>
      <dgm:spPr/>
      <dgm:t>
        <a:bodyPr/>
        <a:lstStyle/>
        <a:p>
          <a:endParaRPr lang="pl-PL"/>
        </a:p>
      </dgm:t>
    </dgm:pt>
    <dgm:pt modelId="{7C756A14-042D-47A4-89D4-AB82AFA1B404}" type="pres">
      <dgm:prSet presAssocID="{3E86B818-249C-4349-A077-DB71D9304CAB}" presName="ThreeNodes_2_text" presStyleLbl="node1" presStyleIdx="2" presStyleCnt="3">
        <dgm:presLayoutVars>
          <dgm:bulletEnabled val="1"/>
        </dgm:presLayoutVars>
      </dgm:prSet>
      <dgm:spPr/>
      <dgm:t>
        <a:bodyPr/>
        <a:lstStyle/>
        <a:p>
          <a:endParaRPr lang="pl-PL"/>
        </a:p>
      </dgm:t>
    </dgm:pt>
    <dgm:pt modelId="{F8CA584D-4CEC-4B78-BF3F-E046F1117E1C}" type="pres">
      <dgm:prSet presAssocID="{3E86B818-249C-4349-A077-DB71D9304CAB}" presName="ThreeNodes_3_text" presStyleLbl="node1" presStyleIdx="2" presStyleCnt="3">
        <dgm:presLayoutVars>
          <dgm:bulletEnabled val="1"/>
        </dgm:presLayoutVars>
      </dgm:prSet>
      <dgm:spPr/>
      <dgm:t>
        <a:bodyPr/>
        <a:lstStyle/>
        <a:p>
          <a:endParaRPr lang="pl-PL"/>
        </a:p>
      </dgm:t>
    </dgm:pt>
  </dgm:ptLst>
  <dgm:cxnLst>
    <dgm:cxn modelId="{43054663-860F-4F76-8DF0-36C16D7DC55B}" type="presOf" srcId="{3E86B818-249C-4349-A077-DB71D9304CAB}" destId="{EFAEFEC9-4019-4FDF-B135-5623B626EA0C}" srcOrd="0" destOrd="0" presId="urn:microsoft.com/office/officeart/2005/8/layout/vProcess5"/>
    <dgm:cxn modelId="{B4C0141F-CD5C-44D7-B06C-8E207EFA944D}" type="presOf" srcId="{0238CD78-EE90-49F5-B0F5-278E0B5F17DB}" destId="{BCF91058-22A5-410F-97DE-598B439678B9}" srcOrd="0" destOrd="0" presId="urn:microsoft.com/office/officeart/2005/8/layout/vProcess5"/>
    <dgm:cxn modelId="{DCCC1FED-D5E5-4CE1-A93A-001593C933B4}" type="presOf" srcId="{0238CD78-EE90-49F5-B0F5-278E0B5F17DB}" destId="{7C756A14-042D-47A4-89D4-AB82AFA1B404}" srcOrd="1" destOrd="0" presId="urn:microsoft.com/office/officeart/2005/8/layout/vProcess5"/>
    <dgm:cxn modelId="{9C1E2DE1-E1A7-4759-A5BE-0AC9CE8B176C}" srcId="{3E86B818-249C-4349-A077-DB71D9304CAB}" destId="{0E1253FF-E4A7-4CB3-9327-DAA3A2D32290}" srcOrd="0" destOrd="0" parTransId="{1EBC88D6-D0B7-4989-9AF6-C3369010F16A}" sibTransId="{7C0D44F4-9805-49A1-94A5-298D8DF702B4}"/>
    <dgm:cxn modelId="{F8BC9189-C548-4826-B40D-F41006E2DA99}" type="presOf" srcId="{0E1253FF-E4A7-4CB3-9327-DAA3A2D32290}" destId="{679F43BE-62F6-4A09-A404-A5F9088F8F7F}" srcOrd="1" destOrd="0" presId="urn:microsoft.com/office/officeart/2005/8/layout/vProcess5"/>
    <dgm:cxn modelId="{E627DC0F-5709-4C5F-97AF-672FDA055EE8}" srcId="{3E86B818-249C-4349-A077-DB71D9304CAB}" destId="{0238CD78-EE90-49F5-B0F5-278E0B5F17DB}" srcOrd="1" destOrd="0" parTransId="{91B756A5-78DB-4186-8929-C68348451352}" sibTransId="{76085391-D23E-421B-9BC0-2F17505308A0}"/>
    <dgm:cxn modelId="{55D48F1F-74AE-4F3C-84C3-2D756E31FB8D}" type="presOf" srcId="{76085391-D23E-421B-9BC0-2F17505308A0}" destId="{5D4A4B88-F06F-4A2E-B9DE-26B94256C60A}" srcOrd="0" destOrd="0" presId="urn:microsoft.com/office/officeart/2005/8/layout/vProcess5"/>
    <dgm:cxn modelId="{BE7F65B5-5D66-453A-A3EC-838E5ADF492D}" type="presOf" srcId="{9567EABE-FA35-4E7C-A839-D70A1D6F1FC1}" destId="{6C596E3F-58A9-46C9-817B-B6CA78E32AE4}" srcOrd="0" destOrd="0" presId="urn:microsoft.com/office/officeart/2005/8/layout/vProcess5"/>
    <dgm:cxn modelId="{2746F7AB-D7E2-4AAE-847A-6FF75315FD8E}" type="presOf" srcId="{0E1253FF-E4A7-4CB3-9327-DAA3A2D32290}" destId="{306173CF-4B70-4934-B4DC-B78BFE65FA25}" srcOrd="0" destOrd="0" presId="urn:microsoft.com/office/officeart/2005/8/layout/vProcess5"/>
    <dgm:cxn modelId="{A459C769-8B46-40D8-9D8A-1511D398AA92}" type="presOf" srcId="{7C0D44F4-9805-49A1-94A5-298D8DF702B4}" destId="{39C9E7EF-FAFA-4676-BDA7-5D2EC1E04437}" srcOrd="0" destOrd="0" presId="urn:microsoft.com/office/officeart/2005/8/layout/vProcess5"/>
    <dgm:cxn modelId="{C8FAEB53-03E6-43D1-848D-7EEAB74DD047}" type="presOf" srcId="{9567EABE-FA35-4E7C-A839-D70A1D6F1FC1}" destId="{F8CA584D-4CEC-4B78-BF3F-E046F1117E1C}" srcOrd="1" destOrd="0" presId="urn:microsoft.com/office/officeart/2005/8/layout/vProcess5"/>
    <dgm:cxn modelId="{52355347-C46F-4D5C-B926-508398D74081}" srcId="{3E86B818-249C-4349-A077-DB71D9304CAB}" destId="{9567EABE-FA35-4E7C-A839-D70A1D6F1FC1}" srcOrd="2" destOrd="0" parTransId="{72861D62-71BC-4D12-9A8A-4DFC0728E5D4}" sibTransId="{27A62A79-E68E-4FE6-B0EC-58F0BA7E39FE}"/>
    <dgm:cxn modelId="{2E5AAC23-33B8-4323-B485-86ECF9CF8F95}" type="presParOf" srcId="{EFAEFEC9-4019-4FDF-B135-5623B626EA0C}" destId="{7F4AE1DE-4662-4E8C-81CD-5E181A42E123}" srcOrd="0" destOrd="0" presId="urn:microsoft.com/office/officeart/2005/8/layout/vProcess5"/>
    <dgm:cxn modelId="{E03595AA-B8F6-42EB-99DE-F9091FF0BF39}" type="presParOf" srcId="{EFAEFEC9-4019-4FDF-B135-5623B626EA0C}" destId="{306173CF-4B70-4934-B4DC-B78BFE65FA25}" srcOrd="1" destOrd="0" presId="urn:microsoft.com/office/officeart/2005/8/layout/vProcess5"/>
    <dgm:cxn modelId="{BACC526D-998B-4FA0-A0E8-D8FF2498958A}" type="presParOf" srcId="{EFAEFEC9-4019-4FDF-B135-5623B626EA0C}" destId="{BCF91058-22A5-410F-97DE-598B439678B9}" srcOrd="2" destOrd="0" presId="urn:microsoft.com/office/officeart/2005/8/layout/vProcess5"/>
    <dgm:cxn modelId="{3BE1F027-7808-4E2A-B4A9-B74ED1C27D39}" type="presParOf" srcId="{EFAEFEC9-4019-4FDF-B135-5623B626EA0C}" destId="{6C596E3F-58A9-46C9-817B-B6CA78E32AE4}" srcOrd="3" destOrd="0" presId="urn:microsoft.com/office/officeart/2005/8/layout/vProcess5"/>
    <dgm:cxn modelId="{1F5B7526-5319-49A9-8E03-58F7B26223D0}" type="presParOf" srcId="{EFAEFEC9-4019-4FDF-B135-5623B626EA0C}" destId="{39C9E7EF-FAFA-4676-BDA7-5D2EC1E04437}" srcOrd="4" destOrd="0" presId="urn:microsoft.com/office/officeart/2005/8/layout/vProcess5"/>
    <dgm:cxn modelId="{67D50B13-A2E0-4FF1-B494-2FB53F7BD112}" type="presParOf" srcId="{EFAEFEC9-4019-4FDF-B135-5623B626EA0C}" destId="{5D4A4B88-F06F-4A2E-B9DE-26B94256C60A}" srcOrd="5" destOrd="0" presId="urn:microsoft.com/office/officeart/2005/8/layout/vProcess5"/>
    <dgm:cxn modelId="{481AD49B-792A-43DA-BBB8-ADE8D70984DC}" type="presParOf" srcId="{EFAEFEC9-4019-4FDF-B135-5623B626EA0C}" destId="{679F43BE-62F6-4A09-A404-A5F9088F8F7F}" srcOrd="6" destOrd="0" presId="urn:microsoft.com/office/officeart/2005/8/layout/vProcess5"/>
    <dgm:cxn modelId="{57156FE0-133A-4E9B-9656-106F44BF870E}" type="presParOf" srcId="{EFAEFEC9-4019-4FDF-B135-5623B626EA0C}" destId="{7C756A14-042D-47A4-89D4-AB82AFA1B404}" srcOrd="7" destOrd="0" presId="urn:microsoft.com/office/officeart/2005/8/layout/vProcess5"/>
    <dgm:cxn modelId="{7F4F50E9-959F-4D27-A7CA-49AE8AEED2A1}" type="presParOf" srcId="{EFAEFEC9-4019-4FDF-B135-5623B626EA0C}" destId="{F8CA584D-4CEC-4B78-BF3F-E046F1117E1C}" srcOrd="8" destOrd="0" presId="urn:microsoft.com/office/officeart/2005/8/layout/vProcess5"/>
  </dgm:cxnLst>
  <dgm:bg/>
  <dgm:whole/>
</dgm:dataModel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gear1">
  <dgm:title val=""/>
  <dgm:desc val=""/>
  <dgm:catLst>
    <dgm:cat type="relationship" pri="3000"/>
    <dgm:cat type="process" pri="28000"/>
    <dgm:cat type="cycle" pri="14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 useDef="1">
    <dgm:dataModel>
      <dgm:ptLst/>
      <dgm:bg/>
      <dgm:whole/>
    </dgm:dataModel>
  </dgm:clrData>
  <dgm:layoutNode name="composite">
    <dgm:varLst>
      <dgm:chMax val="3"/>
      <dgm:animLvl val="lvl"/>
      <dgm:resizeHandles val="exact"/>
    </dgm:varLst>
    <dgm:alg type="composite">
      <dgm:param type="ar" val="1"/>
    </dgm:alg>
    <dgm:shape xmlns:r="http://schemas.openxmlformats.org/officeDocument/2006/relationships" r:blip="">
      <dgm:adjLst/>
    </dgm:shape>
    <dgm:presOf/>
    <dgm:choose name="Name0">
      <dgm:if name="Name1" axis="ch" ptType="node" func="cnt" op="lte" val="1">
        <dgm:constrLst>
          <dgm:constr type="primFontSz" for="ch" ptType="node" op="equ" val="65"/>
          <dgm:constr type="w" for="ch" forName="gear1" refType="w" fact="0.55"/>
          <dgm:constr type="h" for="ch" forName="gear1" refType="w" fact="0.55"/>
          <dgm:constr type="l" for="ch" forName="gear1" refType="w" fact="0.05"/>
          <dgm:constr type="t" for="ch" forName="gear1" refType="w" fact="0.05"/>
          <dgm:constr type="w" for="ch" forName="gear1srcNode" val="1"/>
          <dgm:constr type="h" for="ch" forName="gear1srcNode" val="1"/>
          <dgm:constr type="l" for="ch" forName="gear1srcNode" refType="w" fact="0.32"/>
          <dgm:constr type="t" for="ch" forName="gear1srcNode"/>
          <dgm:constr type="w" for="ch" forName="gear1dstNode" val="1"/>
          <dgm:constr type="h" for="ch" forName="gear1dstNode" val="1"/>
          <dgm:constr type="r" for="ch" forName="gear1dstNode" refType="w" fact="0.58"/>
          <dgm:constr type="t" for="ch" forName="gear1dstNode" refType="h" fact="0.55"/>
          <dgm:constr type="diam" for="des" forName="connector1" refType="w" refFor="ch" refForName="gear1" op="equ" fact="1.1"/>
          <dgm:constr type="h" for="des" forName="connector1" refType="w" refFor="ch" refForName="gear1" op="equ" fact="0.1"/>
          <dgm:constr type="w" for="ch" forName="gear1ch" refType="w" fact="0.35"/>
          <dgm:constr type="h" for="ch" forName="gear1ch" refType="w" refFor="ch" refForName="gear1ch" fact="0.6"/>
          <dgm:constr type="l" for="ch" forName="gear1ch"/>
          <dgm:constr type="b" for="ch" forName="gear1ch" refType="h" fact="0.6"/>
        </dgm:constrLst>
      </dgm:if>
      <dgm:if name="Name2" axis="ch" ptType="node" func="cnt" op="equ" val="2">
        <dgm:constrLst>
          <dgm:constr type="primFontSz" for="ch" ptType="node" op="equ" val="65"/>
          <dgm:constr type="w" for="ch" forName="gear1" refType="w" fact="0.55"/>
          <dgm:constr type="h" for="ch" forName="gear1" refType="w" fact="0.55"/>
          <dgm:constr type="l" for="ch" forName="gear1" refType="w" fact="0.45"/>
          <dgm:constr type="t" for="ch" forName="gear1" refType="w" fact="0.25"/>
          <dgm:constr type="w" for="ch" forName="gear1srcNode" val="1"/>
          <dgm:constr type="h" for="ch" forName="gear1srcNode" val="1"/>
          <dgm:constr type="l" for="ch" forName="gear1srcNode" refType="w" fact="0.72"/>
          <dgm:constr type="t" for="ch" forName="gear1srcNode" refType="w" fact="0.2"/>
          <dgm:constr type="w" for="ch" forName="gear1dstNode" val="1"/>
          <dgm:constr type="h" for="ch" forName="gear1dstNode" val="1"/>
          <dgm:constr type="r" for="ch" forName="gear1dstNode" refType="w" fact="0.98"/>
          <dgm:constr type="t" for="ch" forName="gear1dstNode" refType="h" fact="0.75"/>
          <dgm:constr type="diam" for="des" forName="connector1" refType="w" refFor="ch" refForName="gear1" op="equ" fact="1.1"/>
          <dgm:constr type="h" for="des" forName="connector1" refType="w" refFor="ch" refForName="gear1" op="equ" fact="0.1"/>
          <dgm:constr type="w" for="ch" forName="gear1ch" refType="w" fact="0.35"/>
          <dgm:constr type="h" for="ch" forName="gear1ch" refType="w" refFor="ch" refForName="gear1ch" fact="0.6"/>
          <dgm:constr type="l" for="ch" forName="gear1ch" refType="w" fact="0.38"/>
          <dgm:constr type="b" for="ch" forName="gear1ch" refType="w" fact="0.8"/>
          <dgm:constr type="w" for="ch" forName="gear2" refType="w" fact="0.4"/>
          <dgm:constr type="h" for="ch" forName="gear2" refType="w" fact="0.4"/>
          <dgm:constr type="l" for="ch" forName="gear2" refType="w" fact="0.13"/>
          <dgm:constr type="t" for="ch" forName="gear2" refType="w" fact="0.12"/>
          <dgm:constr type="w" for="ch" forName="gear2srcNode" val="1"/>
          <dgm:constr type="h" for="ch" forName="gear2srcNode" val="1"/>
          <dgm:constr type="l" for="ch" forName="gear2srcNode" refType="w" fact="0.23"/>
          <dgm:constr type="t" for="ch" forName="gear2srcNode" refType="w" fact="0.08"/>
          <dgm:constr type="w" for="ch" forName="gear2dstNode" val="1"/>
          <dgm:constr type="h" for="ch" forName="gear2dstNode" val="1"/>
          <dgm:constr type="l" for="ch" forName="gear2dstNode" refType="w" fact="0.1"/>
          <dgm:constr type="t" for="ch" forName="gear2dstNode" refType="h" fact="0.33"/>
          <dgm:constr type="diam" for="des" forName="connector2" refType="w" refFor="ch" refForName="gear2" op="equ" fact="-1.1"/>
          <dgm:constr type="h" for="des" forName="connector2" refType="w" refFor="ch" refForName="gear1" op="equ" fact="0.1"/>
          <dgm:constr type="w" for="ch" forName="gear2ch" refType="w" fact="0.35"/>
          <dgm:constr type="h" for="ch" forName="gear2ch" refType="w" refFor="ch" refForName="gear2ch" fact="0.6"/>
          <dgm:constr type="l" for="ch" forName="gear2ch" refType="w" fact="0.34"/>
          <dgm:constr type="t" for="ch" forName="gear2ch" refType="w" fact="0.04"/>
        </dgm:constrLst>
      </dgm:if>
      <dgm:else name="Name3">
        <dgm:constrLst>
          <dgm:constr type="primFontSz" for="ch" ptType="node" op="equ" val="65"/>
          <dgm:constr type="w" for="ch" forName="gear1" refType="w" fact="0.55"/>
          <dgm:constr type="h" for="ch" forName="gear1" refType="w" fact="0.55"/>
          <dgm:constr type="l" for="ch" forName="gear1" refType="w" fact="0.45"/>
          <dgm:constr type="t" for="ch" forName="gear1" refType="w" fact="0.45"/>
          <dgm:constr type="w" for="ch" forName="gear1srcNode" val="1"/>
          <dgm:constr type="h" for="ch" forName="gear1srcNode" val="1"/>
          <dgm:constr type="l" for="ch" forName="gear1srcNode" refType="w" fact="0.72"/>
          <dgm:constr type="t" for="ch" forName="gear1srcNode" refType="w" fact="0.4"/>
          <dgm:constr type="w" for="ch" forName="gear1dstNode" val="1"/>
          <dgm:constr type="h" for="ch" forName="gear1dstNode" val="1"/>
          <dgm:constr type="r" for="ch" forName="gear1dstNode" refType="w" fact="0.98"/>
          <dgm:constr type="t" for="ch" forName="gear1dstNode" refType="h" fact="0.95"/>
          <dgm:constr type="diam" for="des" forName="connector1" refType="w" refFor="ch" refForName="gear1" op="equ" fact="1.15"/>
          <dgm:constr type="h" for="des" forName="connector1" refType="w" refFor="ch" refForName="gear1" op="equ" fact="0.1"/>
          <dgm:constr type="w" for="ch" forName="gear1ch" refType="w" fact="0.35"/>
          <dgm:constr type="h" for="ch" forName="gear1ch" refType="w" refFor="ch" refForName="gear1ch" fact="0.6"/>
          <dgm:constr type="l" for="ch" forName="gear1ch" refType="w" fact="0.38"/>
          <dgm:constr type="b" for="ch" forName="gear1ch" refType="h"/>
          <dgm:constr type="w" for="ch" forName="gear2" refType="w" fact="0.4"/>
          <dgm:constr type="h" for="ch" forName="gear2" refType="w" fact="0.4"/>
          <dgm:constr type="l" for="ch" forName="gear2" refType="w" fact="0.13"/>
          <dgm:constr type="t" for="ch" forName="gear2" refType="w" fact="0.32"/>
          <dgm:constr type="w" for="ch" forName="gear2srcNode" val="1"/>
          <dgm:constr type="h" for="ch" forName="gear2srcNode" val="1"/>
          <dgm:constr type="l" for="ch" forName="gear2srcNode" refType="w" fact="0.23"/>
          <dgm:constr type="t" for="ch" forName="gear2srcNode" refType="w" fact="0.28"/>
          <dgm:constr type="w" for="ch" forName="gear2dstNode" val="1"/>
          <dgm:constr type="h" for="ch" forName="gear2dstNode" val="1"/>
          <dgm:constr type="l" for="ch" forName="gear2dstNode" refType="w" fact="0.1"/>
          <dgm:constr type="t" for="ch" forName="gear2dstNode" refType="h" fact="0.53"/>
          <dgm:constr type="diam" for="des" forName="connector2" refType="w" refFor="ch" refForName="gear2" op="equ" fact="-1.1"/>
          <dgm:constr type="h" for="des" forName="connector2" refType="w" refFor="ch" refForName="gear1" op="equ" fact="0.1"/>
          <dgm:constr type="w" for="ch" forName="gear2ch" refType="w" fact="0.35"/>
          <dgm:constr type="h" for="ch" forName="gear2ch" refType="w" refFor="ch" refForName="gear2ch" fact="0.6"/>
          <dgm:constr type="l" for="ch" forName="gear2ch"/>
          <dgm:constr type="t" for="ch" forName="gear2ch" refType="w" fact="0.58"/>
          <dgm:constr type="w" for="ch" forName="gear3" refType="w" fact="0.48"/>
          <dgm:constr type="h" for="ch" forName="gear3" refType="w" fact="0.48"/>
          <dgm:constr type="l" for="ch" forName="gear3" refType="w" fact="0.31"/>
          <dgm:constr type="t" for="ch" forName="gear3"/>
          <dgm:constr type="w" for="ch" forName="gear3tx" refType="w" fact="0.22"/>
          <dgm:constr type="h" for="ch" forName="gear3tx" refType="w" fact="0.22"/>
          <dgm:constr type="ctrX" for="ch" forName="gear3tx" refType="ctrX" refFor="ch" refForName="gear3"/>
          <dgm:constr type="ctrY" for="ch" forName="gear3tx" refType="ctrY" refFor="ch" refForName="gear3"/>
          <dgm:constr type="w" for="ch" forName="gear3srcNode" val="1"/>
          <dgm:constr type="h" for="ch" forName="gear3srcNode" val="1"/>
          <dgm:constr type="l" for="ch" forName="gear3srcNode" refType="w" fact="0.3"/>
          <dgm:constr type="t" for="ch" forName="gear3srcNode" refType="w" fact="0.25"/>
          <dgm:constr type="w" for="ch" forName="gear3dstNode" val="1"/>
          <dgm:constr type="h" for="ch" forName="gear3dstNode" val="1"/>
          <dgm:constr type="l" for="ch" forName="gear3dstNode" refType="w" fact="0.38"/>
          <dgm:constr type="t" for="ch" forName="gear3dstNode" refType="h" fact="0.05"/>
          <dgm:constr type="diam" for="des" forName="connector3" refType="w" refFor="ch" refForName="gear3" op="equ"/>
          <dgm:constr type="h" for="des" forName="connector3" refType="w" refFor="ch" refForName="gear1" op="equ" fact="0.1"/>
          <dgm:constr type="w" for="ch" forName="gear3ch" refType="w" fact="0.35"/>
          <dgm:constr type="h" for="ch" forName="gear3ch" refType="w" refFor="ch" refForName="gear3ch" fact="0.6"/>
          <dgm:constr type="l" for="ch" forName="gear3ch" refType="w" fact="0.65"/>
          <dgm:constr type="t" for="ch" forName="gear3ch" refType="h" fact="0.13"/>
        </dgm:constrLst>
      </dgm:else>
    </dgm:choose>
    <dgm:ruleLst/>
    <dgm:forEach name="Name4" axis="ch" ptType="node" cnt="1">
      <dgm:layoutNode name="gear1" styleLbl="node1">
        <dgm:varLst>
          <dgm:chMax val="1"/>
          <dgm:bulletEnabled val="1"/>
        </dgm:varLst>
        <dgm:alg type="tx">
          <dgm:param type="txAnchorVertCh" val="mid"/>
        </dgm:alg>
        <dgm:shape xmlns:r="http://schemas.openxmlformats.org/officeDocument/2006/relationships" type="gear9" r:blip="">
          <dgm:adjLst/>
        </dgm:shape>
        <dgm:presOf axis="self"/>
        <dgm:constrLst>
          <dgm:constr type="tMarg" refType="primFontSz" fact="0.1"/>
          <dgm:constr type="bMarg" refType="primFontSz" fact="0.1"/>
          <dgm:constr type="lMarg" refType="primFontSz" fact="0.1"/>
          <dgm:constr type="rMarg" refType="primFontSz" fact="0.1"/>
        </dgm:constrLst>
        <dgm:ruleLst>
          <dgm:rule type="primFontSz" val="5" fact="NaN" max="NaN"/>
        </dgm:ruleLst>
      </dgm:layoutNode>
      <dgm:layoutNode name="gear1srcNode">
        <dgm:alg type="sp"/>
        <dgm:shape xmlns:r="http://schemas.openxmlformats.org/officeDocument/2006/relationships" type="rect" r:blip="" hideGeom="1">
          <dgm:adjLst/>
        </dgm:shape>
        <dgm:presOf axis="self"/>
        <dgm:constrLst/>
        <dgm:ruleLst/>
      </dgm:layoutNode>
      <dgm:layoutNode name="gear1dstNode">
        <dgm:alg type="sp"/>
        <dgm:shape xmlns:r="http://schemas.openxmlformats.org/officeDocument/2006/relationships" type="rect" r:blip="" hideGeom="1">
          <dgm:adjLst/>
        </dgm:shape>
        <dgm:presOf axis="self"/>
        <dgm:constrLst/>
        <dgm:ruleLst/>
      </dgm:layoutNode>
      <dgm:choose name="Name5">
        <dgm:if name="Name6" axis="ch" ptType="node" func="cnt" op="gte" val="1">
          <dgm:layoutNode name="gear1ch" styleLbl="fgAcc1">
            <dgm:varLst>
              <dgm:chMax val="0"/>
              <dgm:bulletEnabled val="1"/>
            </dgm:varLst>
            <dgm:alg type="tx">
              <dgm:param type="stBulletLvl" val="1"/>
            </dgm:alg>
            <dgm:shape xmlns:r="http://schemas.openxmlformats.org/officeDocument/2006/relationships" type="roundRect" r:blip="">
              <dgm:adjLst>
                <dgm:adj idx="1" val="0.1"/>
              </dgm:adjLst>
            </dgm:shape>
            <dgm:presOf axis="des" ptType="node"/>
            <dgm:constrLst>
              <dgm:constr type="tMarg" refType="primFontSz" fact="0.3"/>
              <dgm:constr type="bMarg" refType="primFontSz" fact="0.3"/>
              <dgm:constr type="lMarg" refType="primFontSz" fact="0.3"/>
              <dgm:constr type="rMarg" refType="primFontSz" fact="0.3"/>
            </dgm:constrLst>
            <dgm:ruleLst>
              <dgm:rule type="primFontSz" val="5" fact="NaN" max="NaN"/>
            </dgm:ruleLst>
          </dgm:layoutNode>
        </dgm:if>
        <dgm:else name="Name7"/>
      </dgm:choose>
    </dgm:forEach>
    <dgm:forEach name="Name8" axis="ch" ptType="node" st="2" cnt="1">
      <dgm:layoutNode name="gear2" styleLbl="node1">
        <dgm:varLst>
          <dgm:chMax val="1"/>
          <dgm:bulletEnabled val="1"/>
        </dgm:varLst>
        <dgm:alg type="tx">
          <dgm:param type="txAnchorVertCh" val="mid"/>
        </dgm:alg>
        <dgm:shape xmlns:r="http://schemas.openxmlformats.org/officeDocument/2006/relationships" type="gear6" r:blip="">
          <dgm:adjLst/>
        </dgm:shape>
        <dgm:presOf axis="self"/>
        <dgm:constrLst>
          <dgm:constr type="tMarg" refType="primFontSz" fact="0.1"/>
          <dgm:constr type="bMarg" refType="primFontSz" fact="0.1"/>
          <dgm:constr type="lMarg" refType="primFontSz" fact="0.1"/>
          <dgm:constr type="rMarg" refType="primFontSz" fact="0.1"/>
        </dgm:constrLst>
        <dgm:ruleLst>
          <dgm:rule type="primFontSz" val="5" fact="NaN" max="NaN"/>
        </dgm:ruleLst>
      </dgm:layoutNode>
      <dgm:layoutNode name="gear2srcNode">
        <dgm:alg type="sp"/>
        <dgm:shape xmlns:r="http://schemas.openxmlformats.org/officeDocument/2006/relationships" type="rect" r:blip="" hideGeom="1">
          <dgm:adjLst/>
        </dgm:shape>
        <dgm:presOf axis="self"/>
        <dgm:constrLst/>
        <dgm:ruleLst/>
      </dgm:layoutNode>
      <dgm:layoutNode name="gear2dstNode">
        <dgm:alg type="sp"/>
        <dgm:shape xmlns:r="http://schemas.openxmlformats.org/officeDocument/2006/relationships" type="rect" r:blip="" hideGeom="1">
          <dgm:adjLst/>
        </dgm:shape>
        <dgm:presOf axis="self"/>
        <dgm:constrLst/>
        <dgm:ruleLst/>
      </dgm:layoutNode>
      <dgm:choose name="Name9">
        <dgm:if name="Name10" axis="ch" ptType="node" func="cnt" op="gte" val="1">
          <dgm:layoutNode name="gear2ch" styleLbl="fgAcc1">
            <dgm:varLst>
              <dgm:chMax val="0"/>
              <dgm:bulletEnabled val="1"/>
            </dgm:varLst>
            <dgm:alg type="tx">
              <dgm:param type="stBulletLvl" val="1"/>
            </dgm:alg>
            <dgm:shape xmlns:r="http://schemas.openxmlformats.org/officeDocument/2006/relationships" type="roundRect" r:blip="">
              <dgm:adjLst>
                <dgm:adj idx="1" val="0.1"/>
              </dgm:adjLst>
            </dgm:shape>
            <dgm:presOf axis="des" ptType="node"/>
            <dgm:constrLst>
              <dgm:constr type="tMarg" refType="primFontSz" fact="0.3"/>
              <dgm:constr type="bMarg" refType="primFontSz" fact="0.3"/>
              <dgm:constr type="lMarg" refType="primFontSz" fact="0.3"/>
              <dgm:constr type="rMarg" refType="primFontSz" fact="0.3"/>
            </dgm:constrLst>
            <dgm:ruleLst>
              <dgm:rule type="primFontSz" val="5" fact="NaN" max="NaN"/>
            </dgm:ruleLst>
          </dgm:layoutNode>
        </dgm:if>
        <dgm:else name="Name11"/>
      </dgm:choose>
    </dgm:forEach>
    <dgm:forEach name="Name12" axis="ch" ptType="node" st="3" cnt="1">
      <dgm:layoutNode name="gear3" styleLbl="node1">
        <dgm:alg type="sp"/>
        <dgm:shape xmlns:r="http://schemas.openxmlformats.org/officeDocument/2006/relationships" rot="-15" type="gear6" r:blip="">
          <dgm:adjLst/>
        </dgm:shape>
        <dgm:presOf axis="self"/>
        <dgm:constrLst/>
        <dgm:ruleLst/>
      </dgm:layoutNode>
      <dgm:layoutNode name="gear3tx" styleLbl="node1">
        <dgm:varLst>
          <dgm:chMax val="1"/>
          <dgm:bulletEnabled val="1"/>
        </dgm:varLst>
        <dgm:alg type="tx">
          <dgm:param type="txAnchorVertCh" val="mid"/>
        </dgm:alg>
        <dgm:shape xmlns:r="http://schemas.openxmlformats.org/officeDocument/2006/relationships" type="rect" r:blip="" hideGeom="1">
          <dgm:adjLst/>
        </dgm:shape>
        <dgm:presOf axis="self"/>
        <dgm:constrLst>
          <dgm:constr type="tMarg" refType="primFontSz" fact="0.1"/>
          <dgm:constr type="bMarg" refType="primFontSz" fact="0.1"/>
          <dgm:constr type="lMarg" refType="primFontSz" fact="0.1"/>
          <dgm:constr type="rMarg" refType="primFontSz" fact="0.1"/>
        </dgm:constrLst>
        <dgm:ruleLst>
          <dgm:rule type="primFontSz" val="5" fact="NaN" max="NaN"/>
        </dgm:ruleLst>
      </dgm:layoutNode>
      <dgm:layoutNode name="gear3srcNode">
        <dgm:alg type="sp"/>
        <dgm:shape xmlns:r="http://schemas.openxmlformats.org/officeDocument/2006/relationships" type="rect" r:blip="" hideGeom="1">
          <dgm:adjLst/>
        </dgm:shape>
        <dgm:presOf axis="self"/>
        <dgm:constrLst/>
        <dgm:ruleLst/>
      </dgm:layoutNode>
      <dgm:layoutNode name="gear3dstNode">
        <dgm:alg type="sp"/>
        <dgm:shape xmlns:r="http://schemas.openxmlformats.org/officeDocument/2006/relationships" type="rect" r:blip="" hideGeom="1">
          <dgm:adjLst/>
        </dgm:shape>
        <dgm:presOf axis="self"/>
        <dgm:constrLst/>
        <dgm:ruleLst/>
      </dgm:layoutNode>
      <dgm:choose name="Name13">
        <dgm:if name="Name14" axis="ch" ptType="node" func="cnt" op="gte" val="1">
          <dgm:layoutNode name="gear3ch" styleLbl="fgAcc1">
            <dgm:varLst>
              <dgm:chMax val="0"/>
              <dgm:bulletEnabled val="1"/>
            </dgm:varLst>
            <dgm:alg type="tx">
              <dgm:param type="stBulletLvl" val="1"/>
            </dgm:alg>
            <dgm:shape xmlns:r="http://schemas.openxmlformats.org/officeDocument/2006/relationships" type="roundRect" r:blip="">
              <dgm:adjLst>
                <dgm:adj idx="1" val="0.1"/>
              </dgm:adjLst>
            </dgm:shape>
            <dgm:presOf axis="des" ptType="node"/>
            <dgm:constrLst>
              <dgm:constr type="tMarg" refType="primFontSz" fact="0.3"/>
              <dgm:constr type="bMarg" refType="primFontSz" fact="0.3"/>
              <dgm:constr type="lMarg" refType="primFontSz" fact="0.3"/>
              <dgm:constr type="rMarg" refType="primFontSz" fact="0.3"/>
            </dgm:constrLst>
            <dgm:ruleLst>
              <dgm:rule type="primFontSz" val="5" fact="NaN" max="NaN"/>
            </dgm:ruleLst>
          </dgm:layoutNode>
        </dgm:if>
        <dgm:else name="Name15"/>
      </dgm:choose>
    </dgm:forEach>
    <dgm:forEach name="Name16" axis="ch" ptType="sibTrans" hideLastTrans="0" cnt="1">
      <dgm:layoutNode name="connector1" styleLbl="sibTrans2D1">
        <dgm:alg type="conn">
          <dgm:param type="connRout" val="curve"/>
          <dgm:param type="srcNode" val="gear1srcNode"/>
          <dgm:param type="dstNode" val="gear1dstNode"/>
          <dgm:param type="begPts" val="midR"/>
          <dgm:param type="endPts" val="tCtr"/>
        </dgm:alg>
        <dgm:shape xmlns:r="http://schemas.openxmlformats.org/officeDocument/2006/relationships" type="conn" r:blip="">
          <dgm:adjLst/>
        </dgm:shape>
        <dgm:presOf axis="self"/>
        <dgm:constrLst>
          <dgm:constr type="w" val="10"/>
          <dgm:constr type="h" val="10"/>
          <dgm:constr type="begPad"/>
          <dgm:constr type="endPad"/>
        </dgm:constrLst>
        <dgm:ruleLst/>
      </dgm:layoutNode>
    </dgm:forEach>
    <dgm:forEach name="Name17" axis="ch" ptType="sibTrans" hideLastTrans="0" st="2" cnt="1">
      <dgm:layoutNode name="connector2" styleLbl="sibTrans2D1">
        <dgm:alg type="conn">
          <dgm:param type="connRout" val="curve"/>
          <dgm:param type="srcNode" val="gear2srcNode"/>
          <dgm:param type="dstNode" val="gear2dstNode"/>
          <dgm:param type="begPts" val="midL"/>
          <dgm:param type="endPts" val="midL"/>
        </dgm:alg>
        <dgm:shape xmlns:r="http://schemas.openxmlformats.org/officeDocument/2006/relationships" type="conn" r:blip="">
          <dgm:adjLst/>
        </dgm:shape>
        <dgm:presOf axis="self"/>
        <dgm:constrLst>
          <dgm:constr type="w" val="10"/>
          <dgm:constr type="h" val="10"/>
          <dgm:constr type="begPad"/>
          <dgm:constr type="endPad"/>
        </dgm:constrLst>
        <dgm:ruleLst/>
      </dgm:layoutNode>
    </dgm:forEach>
    <dgm:forEach name="Name18" axis="ch" ptType="sibTrans" hideLastTrans="0" st="3" cnt="1">
      <dgm:layoutNode name="connector3" styleLbl="sibTrans2D1">
        <dgm:alg type="conn">
          <dgm:param type="connRout" val="curve"/>
          <dgm:param type="srcNode" val="gear3srcNode"/>
          <dgm:param type="dstNode" val="gear3dstNode"/>
          <dgm:param type="begPts" val="midL"/>
          <dgm:param type="endPts" val="midL"/>
        </dgm:alg>
        <dgm:shape xmlns:r="http://schemas.openxmlformats.org/officeDocument/2006/relationships" type="conn" r:blip="">
          <dgm:adjLst/>
        </dgm:shape>
        <dgm:presOf axis="self"/>
        <dgm:constrLst>
          <dgm:constr type="w" val="10"/>
          <dgm:constr type="h" val="10"/>
          <dgm:constr type="begPad"/>
          <dgm:constr type="endPad"/>
        </dgm:constrLst>
        <dgm:ruleLst/>
      </dgm:layoutNode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hProcess9">
  <dgm:title val=""/>
  <dgm:desc val=""/>
  <dgm:catLst>
    <dgm:cat type="process" pri="5000"/>
    <dgm:cat type="convert" pri="13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CompostProcess">
    <dgm:varLst>
      <dgm:dir/>
      <dgm:resizeHandles val="exact"/>
    </dgm:varLst>
    <dgm:alg type="composite">
      <dgm:param type="horzAlign" val="ctr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arrow" refType="w" fact="0.85"/>
      <dgm:constr type="h" for="ch" forName="arrow" refType="h"/>
      <dgm:constr type="ctrX" for="ch" forName="arrow" refType="w" fact="0.5"/>
      <dgm:constr type="ctrY" for="ch" forName="arrow" refType="h" fact="0.5"/>
      <dgm:constr type="w" for="ch" forName="linearProcess" refType="w"/>
      <dgm:constr type="h" for="ch" forName="linearProcess" refType="h" fact="0.4"/>
      <dgm:constr type="ctrX" for="ch" forName="linearProcess" refType="w" fact="0.5"/>
      <dgm:constr type="ctrY" for="ch" forName="linearProcess" refType="h" fact="0.5"/>
    </dgm:constrLst>
    <dgm:ruleLst/>
    <dgm:layoutNode name="arrow" styleLbl="bgShp">
      <dgm:alg type="sp"/>
      <dgm:choose name="Name0">
        <dgm:if name="Name1" func="var" arg="dir" op="equ" val="norm">
          <dgm:shape xmlns:r="http://schemas.openxmlformats.org/officeDocument/2006/relationships" type="rightArrow" r:blip="">
            <dgm:adjLst/>
          </dgm:shape>
        </dgm:if>
        <dgm:else name="Name2">
          <dgm:shape xmlns:r="http://schemas.openxmlformats.org/officeDocument/2006/relationships" type="leftArrow" r:blip="">
            <dgm:adjLst/>
          </dgm:shape>
        </dgm:else>
      </dgm:choose>
      <dgm:presOf/>
      <dgm:constrLst/>
      <dgm:ruleLst/>
    </dgm:layoutNode>
    <dgm:layoutNode name="linearProcess">
      <dgm:choose name="Name3">
        <dgm:if name="Name4" func="var" arg="dir" op="equ" val="norm">
          <dgm:alg type="lin"/>
        </dgm:if>
        <dgm:else name="Name5">
          <dgm:alg type="lin">
            <dgm:param type="linDir" val="fromR"/>
          </dgm:alg>
        </dgm:else>
      </dgm:choose>
      <dgm:shape xmlns:r="http://schemas.openxmlformats.org/officeDocument/2006/relationships" r:blip="">
        <dgm:adjLst/>
      </dgm:shape>
      <dgm:presOf/>
      <dgm:constrLst>
        <dgm:constr type="userA" for="ch" ptType="node" refType="w"/>
        <dgm:constr type="h" for="ch" ptType="node" refType="h"/>
        <dgm:constr type="w" for="ch" ptType="node" op="equ"/>
        <dgm:constr type="w" for="ch" forName="sibTrans" refType="w" fact="0.05"/>
        <dgm:constr type="primFontSz" for="ch" ptType="node" op="equ" val="65"/>
      </dgm:constrLst>
      <dgm:ruleLst/>
      <dgm:forEach name="Name6" axis="ch" ptType="node">
        <dgm:layoutNode name="textNode" styleLbl="node1">
          <dgm:varLst>
            <dgm:bulletEnabled val="1"/>
          </dgm:varLst>
          <dgm:alg type="tx"/>
          <dgm:shape xmlns:r="http://schemas.openxmlformats.org/officeDocument/2006/relationships" type="roundRect" r:blip="">
            <dgm:adjLst/>
          </dgm:shape>
          <dgm:presOf axis="desOrSelf" ptType="node"/>
          <dgm:constrLst>
            <dgm:constr type="userA"/>
            <dgm:constr type="w" refType="userA" fact="0.3"/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w" val="NaN" fact="1" max="NaN"/>
            <dgm:rule type="primFontSz" val="5" fact="NaN" max="NaN"/>
          </dgm:ruleLst>
        </dgm:layoutNode>
        <dgm:forEach name="Name7" axis="followSib" ptType="sibTrans" cnt="1">
          <dgm:layoutNode name="sibTrans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forEach>
      </dgm:forEach>
    </dgm:layoutNode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vProcess5">
  <dgm:title val=""/>
  <dgm:desc val=""/>
  <dgm:catLst>
    <dgm:cat type="process" pri="14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</dgm:cxnLst>
      <dgm:bg/>
      <dgm:whole/>
    </dgm:dataModel>
  </dgm:clrData>
  <dgm:layoutNode name="outerComposite">
    <dgm:varLst>
      <dgm:chMax val="5"/>
      <dgm:dir/>
      <dgm:resizeHandles val="exact"/>
    </dgm:varLst>
    <dgm:alg type="composite"/>
    <dgm:shape xmlns:r="http://schemas.openxmlformats.org/officeDocument/2006/relationships" r:blip="">
      <dgm:adjLst/>
    </dgm:shape>
    <dgm:presOf/>
    <dgm:choose name="Name0">
      <dgm:if name="Name1" func="var" arg="dir" op="equ" val="norm">
        <dgm:constrLst>
          <dgm:constr type="primFontSz" for="ch" ptType="node" op="equ" val="65"/>
          <dgm:constr type="w" for="ch" forName="dummyMaxCanvas" refType="w"/>
          <dgm:constr type="h" for="ch" forName="dummyMaxCanvas" refType="h"/>
          <dgm:constr type="w" for="ch" forName="OneNode_1" refType="w"/>
          <dgm:constr type="h" for="ch" forName="OneNode_1" refType="h" fact="0.5"/>
          <dgm:constr type="ctrY" for="ch" forName="OneNode_1" refType="h" fact="0.5"/>
          <dgm:constr type="w" for="ch" forName="TwoNodes_1" refType="w" fact="0.85"/>
          <dgm:constr type="h" for="ch" forName="TwoNodes_1" refType="h" fact="0.45"/>
          <dgm:constr type="t" for="ch" forName="TwoNodes_1"/>
          <dgm:constr type="l" for="ch" forName="TwoNodes_1"/>
          <dgm:constr type="w" for="ch" forName="TwoNodes_2" refType="w" fact="0.85"/>
          <dgm:constr type="h" for="ch" forName="TwoNodes_2" refType="h" fact="0.45"/>
          <dgm:constr type="b" for="ch" forName="TwoNodes_2" refType="h"/>
          <dgm:constr type="r" for="ch" forName="TwoNodes_2" refType="w"/>
          <dgm:constr type="w" for="ch" forName="TwoConn_1-2" refType="h" refFor="ch" refForName="TwoNodes_1" fact="0.65"/>
          <dgm:constr type="h" for="ch" forName="TwoConn_1-2" refType="h" refFor="ch" refForName="TwoNodes_1" fact="0.65"/>
          <dgm:constr type="ctrY" for="ch" forName="TwoConn_1-2" refType="h" fact="0.5"/>
          <dgm:constr type="r" for="ch" forName="TwoConn_1-2" refType="r" refFor="ch" refForName="TwoNodes_1"/>
          <dgm:constr type="r" for="ch" forName="TwoNodes_1_text" refType="l" refFor="ch" refForName="TwoConn_1-2"/>
          <dgm:constr type="rOff" for="ch" forName="TwoNodes_1_text" refType="w" refFor="ch" refForName="TwoConn_1-2" fact="-0.5"/>
          <dgm:constr type="t" for="ch" forName="TwoNodes_1_text" refType="t" refFor="ch" refForName="TwoNodes_1"/>
          <dgm:constr type="b" for="ch" forName="TwoNodes_1_text" refType="b" refFor="ch" refForName="TwoNodes_1"/>
          <dgm:constr type="l" for="ch" forName="TwoNodes_1_text" refType="l" refFor="ch" refForName="TwoNodes_1"/>
          <dgm:constr type="r" for="ch" forName="TwoNodes_2_text" refType="l" refFor="ch" refForName="TwoConn_1-2"/>
          <dgm:constr type="t" for="ch" forName="TwoNodes_2_text" refType="t" refFor="ch" refForName="TwoNodes_2"/>
          <dgm:constr type="b" for="ch" forName="TwoNodes_2_text" refType="b" refFor="ch" refForName="TwoNodes_2"/>
          <dgm:constr type="l" for="ch" forName="TwoNodes_2_text" refType="l" refFor="ch" refForName="TwoNodes_2"/>
          <dgm:constr type="w" for="ch" forName="ThreeNodes_1" refType="w" fact="0.85"/>
          <dgm:constr type="h" for="ch" forName="ThreeNodes_1" refType="h" fact="0.3"/>
          <dgm:constr type="t" for="ch" forName="ThreeNodes_1"/>
          <dgm:constr type="l" for="ch" forName="ThreeNodes_1"/>
          <dgm:constr type="w" for="ch" forName="ThreeNodes_2" refType="w" fact="0.85"/>
          <dgm:constr type="h" for="ch" forName="ThreeNodes_2" refType="h" fact="0.3"/>
          <dgm:constr type="ctrY" for="ch" forName="ThreeNodes_2" refType="h" fact="0.5"/>
          <dgm:constr type="ctrX" for="ch" forName="ThreeNodes_2" refType="w" fact="0.5"/>
          <dgm:constr type="w" for="ch" forName="ThreeNodes_3" refType="w" fact="0.85"/>
          <dgm:constr type="h" for="ch" forName="ThreeNodes_3" refType="h" fact="0.3"/>
          <dgm:constr type="b" for="ch" forName="ThreeNodes_3" refType="h"/>
          <dgm:constr type="r" for="ch" forName="ThreeNodes_3" refType="w"/>
          <dgm:constr type="w" for="ch" forName="ThreeConn_1-2" refType="h" refFor="ch" refForName="ThreeNodes_1" fact="0.65"/>
          <dgm:constr type="h" for="ch" forName="ThreeConn_1-2" refType="h" refFor="ch" refForName="ThreeNodes_1" fact="0.65"/>
          <dgm:constr type="ctrY" for="ch" forName="ThreeConn_1-2" refType="h" fact="0.325"/>
          <dgm:constr type="r" for="ch" forName="ThreeConn_1-2" refType="r" refFor="ch" refForName="ThreeNodes_1"/>
          <dgm:constr type="w" for="ch" forName="ThreeConn_2-3" refType="h" refFor="ch" refForName="ThreeNodes_2" fact="0.65"/>
          <dgm:constr type="h" for="ch" forName="ThreeConn_2-3" refType="h" refFor="ch" refForName="ThreeNodes_2" fact="0.65"/>
          <dgm:constr type="ctrY" for="ch" forName="ThreeConn_2-3" refType="h" fact="0.673"/>
          <dgm:constr type="r" for="ch" forName="ThreeConn_2-3" refType="r" refFor="ch" refForName="ThreeNodes_2"/>
          <dgm:constr type="r" for="ch" forName="ThreeNodes_1_text" refType="l" refFor="ch" refForName="ThreeConn_1-2"/>
          <dgm:constr type="rOff" for="ch" forName="ThreeNodes_1_text" refType="w" refFor="ch" refForName="ThreeConn_1-2" fact="-0.57"/>
          <dgm:constr type="t" for="ch" forName="ThreeNodes_1_text" refType="t" refFor="ch" refForName="ThreeNodes_1"/>
          <dgm:constr type="b" for="ch" forName="ThreeNodes_1_text" refType="b" refFor="ch" refForName="ThreeNodes_1"/>
          <dgm:constr type="l" for="ch" forName="ThreeNodes_1_text" refType="l" refFor="ch" refForName="ThreeNodes_1"/>
          <dgm:constr type="r" for="ch" forName="ThreeNodes_2_text" refType="l" refFor="ch" refForName="ThreeConn_1-2"/>
          <dgm:constr type="t" for="ch" forName="ThreeNodes_2_text" refType="t" refFor="ch" refForName="ThreeNodes_2"/>
          <dgm:constr type="b" for="ch" forName="ThreeNodes_2_text" refType="b" refFor="ch" refForName="ThreeNodes_2"/>
          <dgm:constr type="l" for="ch" forName="ThreeNodes_2_text" refType="l" refFor="ch" refForName="ThreeNodes_2"/>
          <dgm:constr type="r" for="ch" forName="ThreeNodes_3_text" refType="l" refFor="ch" refForName="ThreeConn_2-3"/>
          <dgm:constr type="t" for="ch" forName="ThreeNodes_3_text" refType="t" refFor="ch" refForName="ThreeNodes_3"/>
          <dgm:constr type="b" for="ch" forName="ThreeNodes_3_text" refType="b" refFor="ch" refForName="ThreeNodes_3"/>
          <dgm:constr type="l" for="ch" forName="ThreeNodes_3_text" refType="l" refFor="ch" refForName="ThreeNodes_3"/>
          <dgm:constr type="w" for="ch" forName="FourNodes_1" refType="w" fact="0.8"/>
          <dgm:constr type="h" for="ch" forName="FourNodes_1" refType="h" fact="0.22"/>
          <dgm:constr type="t" for="ch" forName="FourNodes_1"/>
          <dgm:constr type="l" for="ch" forName="FourNodes_1"/>
          <dgm:constr type="w" for="ch" forName="FourNodes_2" refType="w" fact="0.8"/>
          <dgm:constr type="h" for="ch" forName="FourNodes_2" refType="h" fact="0.22"/>
          <dgm:constr type="ctrY" for="ch" forName="FourNodes_2" refType="h" fact="0.37"/>
          <dgm:constr type="ctrX" for="ch" forName="FourNodes_2" refType="w" fact="0.467"/>
          <dgm:constr type="w" for="ch" forName="FourNodes_3" refType="w" fact="0.8"/>
          <dgm:constr type="h" for="ch" forName="FourNodes_3" refType="h" fact="0.22"/>
          <dgm:constr type="ctrY" for="ch" forName="FourNodes_3" refType="h" fact="0.63"/>
          <dgm:constr type="ctrX" for="ch" forName="FourNodes_3" refType="w" fact="0.533"/>
          <dgm:constr type="w" for="ch" forName="FourNodes_4" refType="w" fact="0.8"/>
          <dgm:constr type="h" for="ch" forName="FourNodes_4" refType="h" fact="0.22"/>
          <dgm:constr type="b" for="ch" forName="FourNodes_4" refType="h"/>
          <dgm:constr type="r" for="ch" forName="FourNodes_4" refType="w"/>
          <dgm:constr type="w" for="ch" forName="FourConn_1-2" refType="h" refFor="ch" refForName="FourNodes_1" fact="0.65"/>
          <dgm:constr type="h" for="ch" forName="FourConn_1-2" refType="h" refFor="ch" refForName="FourNodes_1" fact="0.65"/>
          <dgm:constr type="ctrY" for="ch" forName="FourConn_1-2" refType="h" fact="0.24"/>
          <dgm:constr type="r" for="ch" forName="FourConn_1-2" refType="r" refFor="ch" refForName="FourNodes_1"/>
          <dgm:constr type="w" for="ch" forName="FourConn_2-3" refType="h" refFor="ch" refForName="FourNodes_2" fact="0.65"/>
          <dgm:constr type="h" for="ch" forName="FourConn_2-3" refType="h" refFor="ch" refForName="FourNodes_2" fact="0.65"/>
          <dgm:constr type="ctrY" for="ch" forName="FourConn_2-3" refType="h" fact="0.5"/>
          <dgm:constr type="r" for="ch" forName="FourConn_2-3" refType="r" refFor="ch" refForName="FourNodes_2"/>
          <dgm:constr type="w" for="ch" forName="FourConn_3-4" refType="h" refFor="ch" refForName="FourNodes_3" fact="0.65"/>
          <dgm:constr type="h" for="ch" forName="FourConn_3-4" refType="h" refFor="ch" refForName="FourNodes_3" fact="0.65"/>
          <dgm:constr type="ctrY" for="ch" forName="FourConn_3-4" refType="h" fact="0.76"/>
          <dgm:constr type="r" for="ch" forName="FourConn_3-4" refType="r" refFor="ch" refForName="FourNodes_3"/>
          <dgm:constr type="r" for="ch" forName="FourNodes_1_text" refType="l" refFor="ch" refForName="FourConn_1-2"/>
          <dgm:constr type="rOff" for="ch" forName="FourNodes_1_text" refType="w" refFor="ch" refForName="FourConn_1-2" fact="-0.7"/>
          <dgm:constr type="t" for="ch" forName="FourNodes_1_text" refType="t" refFor="ch" refForName="FourNodes_1"/>
          <dgm:constr type="b" for="ch" forName="FourNodes_1_text" refType="b" refFor="ch" refForName="FourNodes_1"/>
          <dgm:constr type="l" for="ch" forName="FourNodes_1_text" refType="l" refFor="ch" refForName="FourNodes_1"/>
          <dgm:constr type="r" for="ch" forName="FourNodes_2_text" refType="l" refFor="ch" refForName="FourConn_1-2"/>
          <dgm:constr type="t" for="ch" forName="FourNodes_2_text" refType="t" refFor="ch" refForName="FourNodes_2"/>
          <dgm:constr type="b" for="ch" forName="FourNodes_2_text" refType="b" refFor="ch" refForName="FourNodes_2"/>
          <dgm:constr type="l" for="ch" forName="FourNodes_2_text" refType="l" refFor="ch" refForName="FourNodes_2"/>
          <dgm:constr type="r" for="ch" forName="FourNodes_3_text" refType="l" refFor="ch" refForName="FourConn_2-3"/>
          <dgm:constr type="t" for="ch" forName="FourNodes_3_text" refType="t" refFor="ch" refForName="FourNodes_3"/>
          <dgm:constr type="b" for="ch" forName="FourNodes_3_text" refType="b" refFor="ch" refForName="FourNodes_3"/>
          <dgm:constr type="l" for="ch" forName="FourNodes_3_text" refType="l" refFor="ch" refForName="FourNodes_3"/>
          <dgm:constr type="r" for="ch" forName="FourNodes_4_text" refType="l" refFor="ch" refForName="FourConn_3-4"/>
          <dgm:constr type="t" for="ch" forName="FourNodes_4_text" refType="t" refFor="ch" refForName="FourNodes_4"/>
          <dgm:constr type="b" for="ch" forName="FourNodes_4_text" refType="b" refFor="ch" refForName="FourNodes_4"/>
          <dgm:constr type="l" for="ch" forName="FourNodes_4_text" refType="l" refFor="ch" refForName="FourNodes_4"/>
          <dgm:constr type="w" for="ch" forName="FiveNodes_1" refType="w" fact="0.77"/>
          <dgm:constr type="h" for="ch" forName="FiveNodes_1" refType="h" fact="0.18"/>
          <dgm:constr type="t" for="ch" forName="FiveNodes_1"/>
          <dgm:constr type="l" for="ch" forName="FiveNodes_1"/>
          <dgm:constr type="w" for="ch" forName="FiveNodes_2" refType="w" fact="0.77"/>
          <dgm:constr type="h" for="ch" forName="FiveNodes_2" refType="h" fact="0.18"/>
          <dgm:constr type="ctrY" for="ch" forName="FiveNodes_2" refType="h" fact="0.295"/>
          <dgm:constr type="ctrX" for="ch" forName="FiveNodes_2" refType="w" fact="0.4425"/>
          <dgm:constr type="w" for="ch" forName="FiveNodes_3" refType="w" fact="0.77"/>
          <dgm:constr type="h" for="ch" forName="FiveNodes_3" refType="h" fact="0.18"/>
          <dgm:constr type="ctrY" for="ch" forName="FiveNodes_3" refType="h" fact="0.5"/>
          <dgm:constr type="ctrX" for="ch" forName="FiveNodes_3" refType="w" fact="0.5"/>
          <dgm:constr type="w" for="ch" forName="FiveNodes_4" refType="w" fact="0.77"/>
          <dgm:constr type="h" for="ch" forName="FiveNodes_4" refType="h" fact="0.18"/>
          <dgm:constr type="ctrY" for="ch" forName="FiveNodes_4" refType="h" fact="0.705"/>
          <dgm:constr type="ctrX" for="ch" forName="FiveNodes_4" refType="w" fact="0.5575"/>
          <dgm:constr type="w" for="ch" forName="FiveNodes_5" refType="w" fact="0.77"/>
          <dgm:constr type="h" for="ch" forName="FiveNodes_5" refType="h" fact="0.18"/>
          <dgm:constr type="b" for="ch" forName="FiveNodes_5" refType="h"/>
          <dgm:constr type="r" for="ch" forName="FiveNodes_5" refType="w"/>
          <dgm:constr type="w" for="ch" forName="FiveConn_1-2" refType="h" refFor="ch" refForName="FiveNodes_1" fact="0.65"/>
          <dgm:constr type="h" for="ch" forName="FiveConn_1-2" refType="h" refFor="ch" refForName="FiveNodes_1" fact="0.65"/>
          <dgm:constr type="ctrY" for="ch" forName="FiveConn_1-2" refType="h" fact="0.19"/>
          <dgm:constr type="r" for="ch" forName="FiveConn_1-2" refType="r" refFor="ch" refForName="FiveNodes_1"/>
          <dgm:constr type="w" for="ch" forName="FiveConn_2-3" refType="h" refFor="ch" refForName="FiveNodes_2" fact="0.65"/>
          <dgm:constr type="h" for="ch" forName="FiveConn_2-3" refType="h" refFor="ch" refForName="FiveNodes_2" fact="0.65"/>
          <dgm:constr type="ctrY" for="ch" forName="FiveConn_2-3" refType="h" fact="0.395"/>
          <dgm:constr type="r" for="ch" forName="FiveConn_2-3" refType="r" refFor="ch" refForName="FiveNodes_2"/>
          <dgm:constr type="w" for="ch" forName="FiveConn_3-4" refType="h" refFor="ch" refForName="FiveNodes_3" fact="0.65"/>
          <dgm:constr type="h" for="ch" forName="FiveConn_3-4" refType="h" refFor="ch" refForName="FiveNodes_3" fact="0.65"/>
          <dgm:constr type="ctrY" for="ch" forName="FiveConn_3-4" refType="h" fact="0.597"/>
          <dgm:constr type="r" for="ch" forName="FiveConn_3-4" refType="r" refFor="ch" refForName="FiveNodes_3"/>
          <dgm:constr type="w" for="ch" forName="FiveConn_4-5" refType="h" refFor="ch" refForName="FiveNodes_4" fact="0.65"/>
          <dgm:constr type="h" for="ch" forName="FiveConn_4-5" refType="h" refFor="ch" refForName="FiveNodes_4" fact="0.65"/>
          <dgm:constr type="ctrY" for="ch" forName="FiveConn_4-5" refType="h" fact="0.804"/>
          <dgm:constr type="r" for="ch" forName="FiveConn_4-5" refType="r" refFor="ch" refForName="FiveNodes_4"/>
          <dgm:constr type="r" for="ch" forName="FiveNodes_1_text" refType="l" refFor="ch" refForName="FiveConn_1-2"/>
          <dgm:constr type="rOff" for="ch" forName="FiveNodes_1_text" refType="w" refFor="ch" refForName="FiveConn_1-2" fact="-0.75"/>
          <dgm:constr type="t" for="ch" forName="FiveNodes_1_text" refType="t" refFor="ch" refForName="FiveNodes_1"/>
          <dgm:constr type="b" for="ch" forName="FiveNodes_1_text" refType="b" refFor="ch" refForName="FiveNodes_1"/>
          <dgm:constr type="l" for="ch" forName="FiveNodes_1_text" refType="l" refFor="ch" refForName="FiveNodes_1"/>
          <dgm:constr type="r" for="ch" forName="FiveNodes_2_text" refType="l" refFor="ch" refForName="FiveConn_1-2"/>
          <dgm:constr type="t" for="ch" forName="FiveNodes_2_text" refType="t" refFor="ch" refForName="FiveNodes_2"/>
          <dgm:constr type="b" for="ch" forName="FiveNodes_2_text" refType="b" refFor="ch" refForName="FiveNodes_2"/>
          <dgm:constr type="l" for="ch" forName="FiveNodes_2_text" refType="l" refFor="ch" refForName="FiveNodes_2"/>
          <dgm:constr type="r" for="ch" forName="FiveNodes_3_text" refType="l" refFor="ch" refForName="FiveConn_2-3"/>
          <dgm:constr type="t" for="ch" forName="FiveNodes_3_text" refType="t" refFor="ch" refForName="FiveNodes_3"/>
          <dgm:constr type="b" for="ch" forName="FiveNodes_3_text" refType="b" refFor="ch" refForName="FiveNodes_3"/>
          <dgm:constr type="l" for="ch" forName="FiveNodes_3_text" refType="l" refFor="ch" refForName="FiveNodes_3"/>
          <dgm:constr type="r" for="ch" forName="FiveNodes_4_text" refType="l" refFor="ch" refForName="FiveConn_3-4"/>
          <dgm:constr type="t" for="ch" forName="FiveNodes_4_text" refType="t" refFor="ch" refForName="FiveNodes_4"/>
          <dgm:constr type="b" for="ch" forName="FiveNodes_4_text" refType="b" refFor="ch" refForName="FiveNodes_4"/>
          <dgm:constr type="l" for="ch" forName="FiveNodes_4_text" refType="l" refFor="ch" refForName="FiveNodes_4"/>
          <dgm:constr type="r" for="ch" forName="FiveNodes_5_text" refType="l" refFor="ch" refForName="FiveConn_4-5"/>
          <dgm:constr type="t" for="ch" forName="FiveNodes_5_text" refType="t" refFor="ch" refForName="FiveNodes_5"/>
          <dgm:constr type="b" for="ch" forName="FiveNodes_5_text" refType="b" refFor="ch" refForName="FiveNodes_5"/>
          <dgm:constr type="l" for="ch" forName="FiveNodes_5_text" refType="l" refFor="ch" refForName="FiveNodes_5"/>
        </dgm:constrLst>
      </dgm:if>
      <dgm:else name="Name2">
        <dgm:constrLst>
          <dgm:constr type="primFontSz" for="ch" ptType="node" op="equ" val="65"/>
          <dgm:constr type="w" for="ch" forName="dummyMaxCanvas" refType="w"/>
          <dgm:constr type="h" for="ch" forName="dummyMaxCanvas" refType="h"/>
          <dgm:constr type="w" for="ch" forName="OneNode_1" refType="w"/>
          <dgm:constr type="h" for="ch" forName="OneNode_1" refType="h" fact="0.5"/>
          <dgm:constr type="ctrY" for="ch" forName="OneNode_1" refType="h" fact="0.5"/>
          <dgm:constr type="w" for="ch" forName="TwoNodes_1" refType="w" fact="0.85"/>
          <dgm:constr type="h" for="ch" forName="TwoNodes_1" refType="h" fact="0.45"/>
          <dgm:constr type="t" for="ch" forName="TwoNodes_1"/>
          <dgm:constr type="r" for="ch" forName="TwoNodes_1" refType="w"/>
          <dgm:constr type="w" for="ch" forName="TwoNodes_2" refType="w" fact="0.85"/>
          <dgm:constr type="h" for="ch" forName="TwoNodes_2" refType="h" fact="0.45"/>
          <dgm:constr type="b" for="ch" forName="TwoNodes_2" refType="h"/>
          <dgm:constr type="l" for="ch" forName="TwoNodes_2"/>
          <dgm:constr type="w" for="ch" forName="TwoConn_1-2" refType="h" refFor="ch" refForName="TwoNodes_1" fact="0.65"/>
          <dgm:constr type="h" for="ch" forName="TwoConn_1-2" refType="h" refFor="ch" refForName="TwoNodes_1" fact="0.65"/>
          <dgm:constr type="ctrY" for="ch" forName="TwoConn_1-2" refType="h" fact="0.5"/>
          <dgm:constr type="l" for="ch" forName="TwoConn_1-2" refType="l" refFor="ch" refForName="TwoNodes_1"/>
          <dgm:constr type="l" for="ch" forName="TwoNodes_1_text" refType="r" refFor="ch" refForName="TwoConn_1-2"/>
          <dgm:constr type="lOff" for="ch" forName="TwoNodes_1_text" refType="w" refFor="ch" refForName="TwoConn_1-2" fact="0.5"/>
          <dgm:constr type="t" for="ch" forName="TwoNodes_1_text" refType="t" refFor="ch" refForName="TwoNodes_1"/>
          <dgm:constr type="b" for="ch" forName="TwoNodes_1_text" refType="b" refFor="ch" refForName="TwoNodes_1"/>
          <dgm:constr type="r" for="ch" forName="TwoNodes_1_text" refType="r" refFor="ch" refForName="TwoNodes_1"/>
          <dgm:constr type="l" for="ch" forName="TwoNodes_2_text" refType="r" refFor="ch" refForName="TwoConn_1-2"/>
          <dgm:constr type="t" for="ch" forName="TwoNodes_2_text" refType="t" refFor="ch" refForName="TwoNodes_2"/>
          <dgm:constr type="b" for="ch" forName="TwoNodes_2_text" refType="b" refFor="ch" refForName="TwoNodes_2"/>
          <dgm:constr type="r" for="ch" forName="TwoNodes_2_text" refType="r" refFor="ch" refForName="TwoNodes_2"/>
          <dgm:constr type="w" for="ch" forName="ThreeNodes_1" refType="w" fact="0.85"/>
          <dgm:constr type="h" for="ch" forName="ThreeNodes_1" refType="h" fact="0.3"/>
          <dgm:constr type="t" for="ch" forName="ThreeNodes_1"/>
          <dgm:constr type="r" for="ch" forName="ThreeNodes_1" refType="w"/>
          <dgm:constr type="w" for="ch" forName="ThreeNodes_2" refType="w" fact="0.85"/>
          <dgm:constr type="h" for="ch" forName="ThreeNodes_2" refType="h" fact="0.3"/>
          <dgm:constr type="ctrY" for="ch" forName="ThreeNodes_2" refType="h" fact="0.5"/>
          <dgm:constr type="ctrX" for="ch" forName="ThreeNodes_2" refType="w" fact="0.5"/>
          <dgm:constr type="w" for="ch" forName="ThreeNodes_3" refType="w" fact="0.85"/>
          <dgm:constr type="h" for="ch" forName="ThreeNodes_3" refType="h" fact="0.3"/>
          <dgm:constr type="b" for="ch" forName="ThreeNodes_3" refType="h"/>
          <dgm:constr type="l" for="ch" forName="ThreeNodes_3"/>
          <dgm:constr type="w" for="ch" forName="ThreeConn_1-2" refType="h" refFor="ch" refForName="ThreeNodes_1" fact="0.65"/>
          <dgm:constr type="h" for="ch" forName="ThreeConn_1-2" refType="h" refFor="ch" refForName="ThreeNodes_1" fact="0.65"/>
          <dgm:constr type="ctrY" for="ch" forName="ThreeConn_1-2" refType="h" fact="0.325"/>
          <dgm:constr type="l" for="ch" forName="ThreeConn_1-2" refType="l" refFor="ch" refForName="ThreeNodes_1"/>
          <dgm:constr type="w" for="ch" forName="ThreeConn_2-3" refType="h" refFor="ch" refForName="ThreeNodes_2" fact="0.65"/>
          <dgm:constr type="h" for="ch" forName="ThreeConn_2-3" refType="h" refFor="ch" refForName="ThreeNodes_2" fact="0.65"/>
          <dgm:constr type="ctrY" for="ch" forName="ThreeConn_2-3" refType="h" fact="0.673"/>
          <dgm:constr type="l" for="ch" forName="ThreeConn_2-3" refType="l" refFor="ch" refForName="ThreeNodes_2"/>
          <dgm:constr type="l" for="ch" forName="ThreeNodes_1_text" refType="r" refFor="ch" refForName="ThreeConn_1-2"/>
          <dgm:constr type="lOff" for="ch" forName="ThreeNodes_1_text" refType="w" refFor="ch" refForName="ThreeConn_1-2" fact="0.55"/>
          <dgm:constr type="t" for="ch" forName="ThreeNodes_1_text" refType="t" refFor="ch" refForName="ThreeNodes_1"/>
          <dgm:constr type="b" for="ch" forName="ThreeNodes_1_text" refType="b" refFor="ch" refForName="ThreeNodes_1"/>
          <dgm:constr type="r" for="ch" forName="ThreeNodes_1_text" refType="r" refFor="ch" refForName="ThreeNodes_1"/>
          <dgm:constr type="l" for="ch" forName="ThreeNodes_2_text" refType="r" refFor="ch" refForName="ThreeConn_1-2"/>
          <dgm:constr type="t" for="ch" forName="ThreeNodes_2_text" refType="t" refFor="ch" refForName="ThreeNodes_2"/>
          <dgm:constr type="b" for="ch" forName="ThreeNodes_2_text" refType="b" refFor="ch" refForName="ThreeNodes_2"/>
          <dgm:constr type="r" for="ch" forName="ThreeNodes_2_text" refType="r" refFor="ch" refForName="ThreeNodes_2"/>
          <dgm:constr type="l" for="ch" forName="ThreeNodes_3_text" refType="r" refFor="ch" refForName="ThreeConn_2-3"/>
          <dgm:constr type="t" for="ch" forName="ThreeNodes_3_text" refType="t" refFor="ch" refForName="ThreeNodes_3"/>
          <dgm:constr type="b" for="ch" forName="ThreeNodes_3_text" refType="b" refFor="ch" refForName="ThreeNodes_3"/>
          <dgm:constr type="r" for="ch" forName="ThreeNodes_3_text" refType="r" refFor="ch" refForName="ThreeNodes_3"/>
          <dgm:constr type="w" for="ch" forName="FourNodes_1" refType="w" fact="0.8"/>
          <dgm:constr type="h" for="ch" forName="FourNodes_1" refType="h" fact="0.22"/>
          <dgm:constr type="t" for="ch" forName="FourNodes_1"/>
          <dgm:constr type="r" for="ch" forName="FourNodes_1" refType="w"/>
          <dgm:constr type="w" for="ch" forName="FourNodes_2" refType="w" fact="0.8"/>
          <dgm:constr type="h" for="ch" forName="FourNodes_2" refType="h" fact="0.22"/>
          <dgm:constr type="ctrY" for="ch" forName="FourNodes_2" refType="h" fact="0.37"/>
          <dgm:constr type="ctrX" for="ch" forName="FourNodes_2" refType="w" fact="0.533"/>
          <dgm:constr type="w" for="ch" forName="FourNodes_3" refType="w" fact="0.8"/>
          <dgm:constr type="h" for="ch" forName="FourNodes_3" refType="h" fact="0.22"/>
          <dgm:constr type="ctrY" for="ch" forName="FourNodes_3" refType="h" fact="0.63"/>
          <dgm:constr type="ctrX" for="ch" forName="FourNodes_3" refType="w" fact="0.467"/>
          <dgm:constr type="w" for="ch" forName="FourNodes_4" refType="w" fact="0.8"/>
          <dgm:constr type="h" for="ch" forName="FourNodes_4" refType="h" fact="0.22"/>
          <dgm:constr type="b" for="ch" forName="FourNodes_4" refType="h"/>
          <dgm:constr type="l" for="ch" forName="FourNodes_4"/>
          <dgm:constr type="w" for="ch" forName="FourConn_1-2" refType="h" refFor="ch" refForName="FourNodes_1" fact="0.65"/>
          <dgm:constr type="h" for="ch" forName="FourConn_1-2" refType="h" refFor="ch" refForName="FourNodes_1" fact="0.65"/>
          <dgm:constr type="ctrY" for="ch" forName="FourConn_1-2" refType="h" fact="0.24"/>
          <dgm:constr type="l" for="ch" forName="FourConn_1-2" refType="l" refFor="ch" refForName="FourNodes_1"/>
          <dgm:constr type="w" for="ch" forName="FourConn_2-3" refType="h" refFor="ch" refForName="FourNodes_2" fact="0.65"/>
          <dgm:constr type="h" for="ch" forName="FourConn_2-3" refType="h" refFor="ch" refForName="FourNodes_2" fact="0.65"/>
          <dgm:constr type="ctrY" for="ch" forName="FourConn_2-3" refType="h" fact="0.5"/>
          <dgm:constr type="l" for="ch" forName="FourConn_2-3" refType="l" refFor="ch" refForName="FourNodes_2"/>
          <dgm:constr type="w" for="ch" forName="FourConn_3-4" refType="h" refFor="ch" refForName="FourNodes_3" fact="0.65"/>
          <dgm:constr type="h" for="ch" forName="FourConn_3-4" refType="h" refFor="ch" refForName="FourNodes_3" fact="0.65"/>
          <dgm:constr type="ctrY" for="ch" forName="FourConn_3-4" refType="h" fact="0.76"/>
          <dgm:constr type="l" for="ch" forName="FourConn_3-4" refType="l" refFor="ch" refForName="FourNodes_3"/>
          <dgm:constr type="l" for="ch" forName="FourNodes_1_text" refType="r" refFor="ch" refForName="FourConn_1-2"/>
          <dgm:constr type="lOff" for="ch" forName="FourNodes_1_text" refType="w" refFor="ch" refForName="FourConn_1-2" fact="0.69"/>
          <dgm:constr type="t" for="ch" forName="FourNodes_1_text" refType="t" refFor="ch" refForName="FourNodes_1"/>
          <dgm:constr type="b" for="ch" forName="FourNodes_1_text" refType="b" refFor="ch" refForName="FourNodes_1"/>
          <dgm:constr type="r" for="ch" forName="FourNodes_1_text" refType="r" refFor="ch" refForName="FourNodes_1"/>
          <dgm:constr type="l" for="ch" forName="FourNodes_2_text" refType="r" refFor="ch" refForName="FourConn_1-2"/>
          <dgm:constr type="t" for="ch" forName="FourNodes_2_text" refType="t" refFor="ch" refForName="FourNodes_2"/>
          <dgm:constr type="b" for="ch" forName="FourNodes_2_text" refType="b" refFor="ch" refForName="FourNodes_2"/>
          <dgm:constr type="r" for="ch" forName="FourNodes_2_text" refType="r" refFor="ch" refForName="FourNodes_2"/>
          <dgm:constr type="l" for="ch" forName="FourNodes_3_text" refType="r" refFor="ch" refForName="FourConn_2-3"/>
          <dgm:constr type="t" for="ch" forName="FourNodes_3_text" refType="t" refFor="ch" refForName="FourNodes_3"/>
          <dgm:constr type="b" for="ch" forName="FourNodes_3_text" refType="b" refFor="ch" refForName="FourNodes_3"/>
          <dgm:constr type="r" for="ch" forName="FourNodes_3_text" refType="r" refFor="ch" refForName="FourNodes_3"/>
          <dgm:constr type="l" for="ch" forName="FourNodes_4_text" refType="r" refFor="ch" refForName="FourConn_3-4"/>
          <dgm:constr type="t" for="ch" forName="FourNodes_4_text" refType="t" refFor="ch" refForName="FourNodes_4"/>
          <dgm:constr type="b" for="ch" forName="FourNodes_4_text" refType="b" refFor="ch" refForName="FourNodes_4"/>
          <dgm:constr type="r" for="ch" forName="FourNodes_4_text" refType="r" refFor="ch" refForName="FourNodes_4"/>
          <dgm:constr type="w" for="ch" forName="FiveNodes_1" refType="w" fact="0.77"/>
          <dgm:constr type="h" for="ch" forName="FiveNodes_1" refType="h" fact="0.18"/>
          <dgm:constr type="t" for="ch" forName="FiveNodes_1"/>
          <dgm:constr type="r" for="ch" forName="FiveNodes_1" refType="w"/>
          <dgm:constr type="w" for="ch" forName="FiveNodes_2" refType="w" fact="0.77"/>
          <dgm:constr type="h" for="ch" forName="FiveNodes_2" refType="h" fact="0.18"/>
          <dgm:constr type="ctrY" for="ch" forName="FiveNodes_2" refType="h" fact="0.295"/>
          <dgm:constr type="ctrX" for="ch" forName="FiveNodes_2" refType="w" fact="0.5575"/>
          <dgm:constr type="w" for="ch" forName="FiveNodes_3" refType="w" fact="0.77"/>
          <dgm:constr type="h" for="ch" forName="FiveNodes_3" refType="h" fact="0.18"/>
          <dgm:constr type="ctrY" for="ch" forName="FiveNodes_3" refType="h" fact="0.5"/>
          <dgm:constr type="ctrX" for="ch" forName="FiveNodes_3" refType="w" fact="0.5"/>
          <dgm:constr type="w" for="ch" forName="FiveNodes_4" refType="w" fact="0.77"/>
          <dgm:constr type="h" for="ch" forName="FiveNodes_4" refType="h" fact="0.18"/>
          <dgm:constr type="ctrY" for="ch" forName="FiveNodes_4" refType="h" fact="0.705"/>
          <dgm:constr type="ctrX" for="ch" forName="FiveNodes_4" refType="w" fact="0.4425"/>
          <dgm:constr type="w" for="ch" forName="FiveNodes_5" refType="w" fact="0.77"/>
          <dgm:constr type="h" for="ch" forName="FiveNodes_5" refType="h" fact="0.18"/>
          <dgm:constr type="b" for="ch" forName="FiveNodes_5" refType="h"/>
          <dgm:constr type="l" for="ch" forName="FiveNodes_5"/>
          <dgm:constr type="w" for="ch" forName="FiveConn_1-2" refType="h" refFor="ch" refForName="FiveNodes_1" fact="0.65"/>
          <dgm:constr type="h" for="ch" forName="FiveConn_1-2" refType="h" refFor="ch" refForName="FiveNodes_1" fact="0.65"/>
          <dgm:constr type="ctrY" for="ch" forName="FiveConn_1-2" refType="h" fact="0.19"/>
          <dgm:constr type="l" for="ch" forName="FiveConn_1-2" refType="l" refFor="ch" refForName="FiveNodes_1"/>
          <dgm:constr type="w" for="ch" forName="FiveConn_2-3" refType="h" refFor="ch" refForName="FiveNodes_2" fact="0.65"/>
          <dgm:constr type="h" for="ch" forName="FiveConn_2-3" refType="h" refFor="ch" refForName="FiveNodes_2" fact="0.65"/>
          <dgm:constr type="ctrY" for="ch" forName="FiveConn_2-3" refType="h" fact="0.395"/>
          <dgm:constr type="l" for="ch" forName="FiveConn_2-3" refType="l" refFor="ch" refForName="FiveNodes_2"/>
          <dgm:constr type="w" for="ch" forName="FiveConn_3-4" refType="h" refFor="ch" refForName="FiveNodes_3" fact="0.65"/>
          <dgm:constr type="h" for="ch" forName="FiveConn_3-4" refType="h" refFor="ch" refForName="FiveNodes_3" fact="0.65"/>
          <dgm:constr type="ctrY" for="ch" forName="FiveConn_3-4" refType="h" fact="0.597"/>
          <dgm:constr type="l" for="ch" forName="FiveConn_3-4" refType="l" refFor="ch" refForName="FiveNodes_3"/>
          <dgm:constr type="w" for="ch" forName="FiveConn_4-5" refType="h" refFor="ch" refForName="FiveNodes_4" fact="0.65"/>
          <dgm:constr type="h" for="ch" forName="FiveConn_4-5" refType="h" refFor="ch" refForName="FiveNodes_4" fact="0.65"/>
          <dgm:constr type="ctrY" for="ch" forName="FiveConn_4-5" refType="h" fact="0.804"/>
          <dgm:constr type="l" for="ch" forName="FiveConn_4-5" refType="l" refFor="ch" refForName="FiveNodes_4"/>
          <dgm:constr type="l" for="ch" forName="FiveNodes_1_text" refType="r" refFor="ch" refForName="FiveConn_1-2"/>
          <dgm:constr type="lOff" for="ch" forName="FiveNodes_1_text" refType="w" refFor="ch" refForName="FiveConn_1-2" fact="0.73"/>
          <dgm:constr type="t" for="ch" forName="FiveNodes_1_text" refType="t" refFor="ch" refForName="FiveNodes_1"/>
          <dgm:constr type="b" for="ch" forName="FiveNodes_1_text" refType="b" refFor="ch" refForName="FiveNodes_1"/>
          <dgm:constr type="r" for="ch" forName="FiveNodes_1_text" refType="r" refFor="ch" refForName="FiveNodes_1"/>
          <dgm:constr type="l" for="ch" forName="FiveNodes_2_text" refType="r" refFor="ch" refForName="FiveConn_1-2"/>
          <dgm:constr type="t" for="ch" forName="FiveNodes_2_text" refType="t" refFor="ch" refForName="FiveNodes_2"/>
          <dgm:constr type="b" for="ch" forName="FiveNodes_2_text" refType="b" refFor="ch" refForName="FiveNodes_2"/>
          <dgm:constr type="r" for="ch" forName="FiveNodes_2_text" refType="r" refFor="ch" refForName="FiveNodes_2"/>
          <dgm:constr type="l" for="ch" forName="FiveNodes_3_text" refType="r" refFor="ch" refForName="FiveConn_2-3"/>
          <dgm:constr type="t" for="ch" forName="FiveNodes_3_text" refType="t" refFor="ch" refForName="FiveNodes_3"/>
          <dgm:constr type="b" for="ch" forName="FiveNodes_3_text" refType="b" refFor="ch" refForName="FiveNodes_3"/>
          <dgm:constr type="r" for="ch" forName="FiveNodes_3_text" refType="r" refFor="ch" refForName="FiveNodes_3"/>
          <dgm:constr type="l" for="ch" forName="FiveNodes_4_text" refType="r" refFor="ch" refForName="FiveConn_3-4"/>
          <dgm:constr type="t" for="ch" forName="FiveNodes_4_text" refType="t" refFor="ch" refForName="FiveNodes_4"/>
          <dgm:constr type="b" for="ch" forName="FiveNodes_4_text" refType="b" refFor="ch" refForName="FiveNodes_4"/>
          <dgm:constr type="r" for="ch" forName="FiveNodes_4_text" refType="r" refFor="ch" refForName="FiveNodes_4"/>
          <dgm:constr type="l" for="ch" forName="FiveNodes_5_text" refType="r" refFor="ch" refForName="FiveConn_4-5"/>
          <dgm:constr type="t" for="ch" forName="FiveNodes_5_text" refType="t" refFor="ch" refForName="FiveNodes_5"/>
          <dgm:constr type="b" for="ch" forName="FiveNodes_5_text" refType="b" refFor="ch" refForName="FiveNodes_5"/>
          <dgm:constr type="r" for="ch" forName="FiveNodes_5_text" refType="r" refFor="ch" refForName="FiveNodes_5"/>
        </dgm:constrLst>
      </dgm:else>
    </dgm:choose>
    <dgm:ruleLst/>
    <dgm:layoutNode name="dummyMaxCanvas">
      <dgm:varLst/>
      <dgm:alg type="sp"/>
      <dgm:shape xmlns:r="http://schemas.openxmlformats.org/officeDocument/2006/relationships" r:blip="">
        <dgm:adjLst/>
      </dgm:shape>
      <dgm:presOf/>
      <dgm:constrLst/>
      <dgm:ruleLst/>
    </dgm:layoutNode>
    <dgm:choose name="Name3">
      <dgm:if name="Name4" axis="ch" ptType="node" func="cnt" op="equ" val="1">
        <dgm:layoutNode name="OneNode_1">
          <dgm:varLst>
            <dgm:bulletEnabled val="1"/>
          </dgm:varLst>
          <dgm:alg type="tx"/>
          <dgm:shape xmlns:r="http://schemas.openxmlformats.org/officeDocument/2006/relationships" type="roundRect" r:blip="">
            <dgm:adjLst>
              <dgm:adj idx="1" val="0.1"/>
            </dgm:adjLst>
          </dgm:shape>
          <dgm:presOf axis="ch desOrSelf" ptType="node node" st="1 1" cnt="1 0"/>
          <dgm:constrLst>
            <dgm:constr type="lMarg" refType="primFontSz" fact="0.3"/>
            <dgm:constr type="rMarg" refType="primFontSz" fact="0.3"/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</dgm:if>
      <dgm:else name="Name5">
        <dgm:choose name="Name6">
          <dgm:if name="Name7" axis="ch" ptType="node" func="cnt" op="equ" val="2">
            <dgm:layoutNode name="TwoNodes_1">
              <dgm:varLst>
                <dgm:bulletEnabled val="1"/>
              </dgm:varLst>
              <dgm:alg type="sp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ch desOrSelf" ptType="node node" st="1 1" cnt="1 0"/>
              <dgm:constrLst/>
              <dgm:ruleLst/>
            </dgm:layoutNode>
            <dgm:layoutNode name="TwoNodes_2">
              <dgm:varLst>
                <dgm:bulletEnabled val="1"/>
              </dgm:varLst>
              <dgm:alg type="sp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ch desOrSelf" ptType="node node" st="2 1" cnt="1 0"/>
              <dgm:constrLst/>
              <dgm:ruleLst/>
            </dgm:layoutNode>
            <dgm:layoutNode name="TwoConn_1-2" styleLbl="fgAccFollowNode1">
              <dgm:varLst>
                <dgm:bulletEnabled val="1"/>
              </dgm:varLst>
              <dgm:alg type="tx"/>
              <dgm:shape xmlns:r="http://schemas.openxmlformats.org/officeDocument/2006/relationships" type="downArrow" r:blip="">
                <dgm:adjLst>
                  <dgm:adj idx="1" val="0.55"/>
                  <dgm:adj idx="2" val="0.45"/>
                </dgm:adjLst>
              </dgm:shape>
              <dgm:presOf axis="ch" ptType="sibTrans" cnt="1"/>
              <dgm:constrLst>
                <dgm:constr type="lMarg" refType="primFontSz" fact="0.1"/>
                <dgm:constr type="rMarg" refType="primFontSz" fact="0.1"/>
                <dgm:constr type="tMarg" refType="primFontSz" fact="0.1"/>
                <dgm:constr type="bMarg" refType="primFontSz" fact="0.1"/>
              </dgm:constrLst>
              <dgm:ruleLst>
                <dgm:rule type="primFontSz" val="5" fact="NaN" max="NaN"/>
              </dgm:ruleLst>
            </dgm:layoutNode>
            <dgm:layoutNode name="TwoNodes_1_text">
              <dgm:varLst>
                <dgm:bulletEnabled val="1"/>
              </dgm:varLst>
              <dgm:alg type="tx">
                <dgm:param type="parTxLTRAlign" val="l"/>
                <dgm:param type="txAnchorVertCh" val="mid"/>
              </dgm:alg>
              <dgm:shape xmlns:r="http://schemas.openxmlformats.org/officeDocument/2006/relationships" type="roundRect" r:blip="" hideGeom="1">
                <dgm:adjLst>
                  <dgm:adj idx="1" val="0.1"/>
                </dgm:adjLst>
              </dgm:shape>
              <dgm:presOf axis="ch desOrSelf" ptType="node node" st="1 1" cnt="1 0"/>
              <dgm:constrLst>
                <dgm:constr type="lMarg" refType="primFontSz" fact="0.3"/>
                <dgm:constr type="rMarg" refType="primFontSz" fact="0.3"/>
                <dgm:constr type="tMarg" refType="primFontSz" fact="0.3"/>
                <dgm:constr type="bMarg" refType="primFontSz" fact="0.3"/>
              </dgm:constrLst>
              <dgm:ruleLst>
                <dgm:rule type="primFontSz" val="5" fact="NaN" max="NaN"/>
              </dgm:ruleLst>
            </dgm:layoutNode>
            <dgm:layoutNode name="TwoNodes_2_text">
              <dgm:varLst>
                <dgm:bulletEnabled val="1"/>
              </dgm:varLst>
              <dgm:alg type="tx">
                <dgm:param type="parTxLTRAlign" val="l"/>
                <dgm:param type="txAnchorVertCh" val="mid"/>
              </dgm:alg>
              <dgm:shape xmlns:r="http://schemas.openxmlformats.org/officeDocument/2006/relationships" type="roundRect" r:blip="" hideGeom="1">
                <dgm:adjLst>
                  <dgm:adj idx="1" val="0.1"/>
                </dgm:adjLst>
              </dgm:shape>
              <dgm:presOf axis="ch desOrSelf" ptType="node node" st="2 1" cnt="1 0"/>
              <dgm:constrLst>
                <dgm:constr type="lMarg" refType="primFontSz" fact="0.3"/>
                <dgm:constr type="rMarg" refType="primFontSz" fact="0.3"/>
                <dgm:constr type="tMarg" refType="primFontSz" fact="0.3"/>
                <dgm:constr type="bMarg" refType="primFontSz" fact="0.3"/>
              </dgm:constrLst>
              <dgm:ruleLst>
                <dgm:rule type="primFontSz" val="5" fact="NaN" max="NaN"/>
              </dgm:ruleLst>
            </dgm:layoutNode>
          </dgm:if>
          <dgm:else name="Name8">
            <dgm:choose name="Name9">
              <dgm:if name="Name10" axis="ch" ptType="node" func="cnt" op="equ" val="3">
                <dgm:layoutNode name="ThreeNodes_1">
                  <dgm:varLst>
                    <dgm:bulletEnabled val="1"/>
                  </dgm:varLst>
                  <dgm:alg type="sp"/>
                  <dgm:shape xmlns:r="http://schemas.openxmlformats.org/officeDocument/2006/relationships" type="roundRect" r:blip="">
                    <dgm:adjLst>
                      <dgm:adj idx="1" val="0.1"/>
                    </dgm:adjLst>
                  </dgm:shape>
                  <dgm:presOf axis="ch desOrSelf" ptType="node node" st="1 1" cnt="1 0"/>
                  <dgm:constrLst/>
                  <dgm:ruleLst/>
                </dgm:layoutNode>
                <dgm:layoutNode name="ThreeNodes_2">
                  <dgm:varLst>
                    <dgm:bulletEnabled val="1"/>
                  </dgm:varLst>
                  <dgm:alg type="sp"/>
                  <dgm:shape xmlns:r="http://schemas.openxmlformats.org/officeDocument/2006/relationships" type="roundRect" r:blip="">
                    <dgm:adjLst>
                      <dgm:adj idx="1" val="0.1"/>
                    </dgm:adjLst>
                  </dgm:shape>
                  <dgm:presOf axis="ch desOrSelf" ptType="node node" st="2 1" cnt="1 0"/>
                  <dgm:constrLst/>
                  <dgm:ruleLst/>
                </dgm:layoutNode>
                <dgm:layoutNode name="ThreeNodes_3">
                  <dgm:varLst>
                    <dgm:bulletEnabled val="1"/>
                  </dgm:varLst>
                  <dgm:alg type="sp"/>
                  <dgm:shape xmlns:r="http://schemas.openxmlformats.org/officeDocument/2006/relationships" type="roundRect" r:blip="">
                    <dgm:adjLst>
                      <dgm:adj idx="1" val="0.1"/>
                    </dgm:adjLst>
                  </dgm:shape>
                  <dgm:presOf axis="ch desOrSelf" ptType="node node" st="3 1" cnt="1 0"/>
                  <dgm:constrLst/>
                  <dgm:ruleLst/>
                </dgm:layoutNode>
                <dgm:layoutNode name="ThreeConn_1-2" styleLbl="fgAccFollowNode1">
                  <dgm:varLst>
                    <dgm:bulletEnabled val="1"/>
                  </dgm:varLst>
                  <dgm:alg type="tx"/>
                  <dgm:shape xmlns:r="http://schemas.openxmlformats.org/officeDocument/2006/relationships" type="downArrow" r:blip="">
                    <dgm:adjLst>
                      <dgm:adj idx="1" val="0.55"/>
                      <dgm:adj idx="2" val="0.45"/>
                    </dgm:adjLst>
                  </dgm:shape>
                  <dgm:presOf axis="ch" ptType="sibTrans" cnt="1"/>
                  <dgm:constrLst>
                    <dgm:constr type="lMarg" refType="primFontSz" fact="0.1"/>
                    <dgm:constr type="rMarg" refType="primFontSz" fact="0.1"/>
                    <dgm:constr type="tMarg" refType="primFontSz" fact="0.1"/>
                    <dgm:constr type="bMarg" refType="primFontSz" fact="0.1"/>
                  </dgm:constrLst>
                  <dgm:ruleLst>
                    <dgm:rule type="primFontSz" val="5" fact="NaN" max="NaN"/>
                  </dgm:ruleLst>
                </dgm:layoutNode>
                <dgm:layoutNode name="ThreeConn_2-3" styleLbl="fgAccFollowNode1">
                  <dgm:varLst>
                    <dgm:bulletEnabled val="1"/>
                  </dgm:varLst>
                  <dgm:alg type="tx"/>
                  <dgm:shape xmlns:r="http://schemas.openxmlformats.org/officeDocument/2006/relationships" type="downArrow" r:blip="">
                    <dgm:adjLst>
                      <dgm:adj idx="1" val="0.55"/>
                      <dgm:adj idx="2" val="0.45"/>
                    </dgm:adjLst>
                  </dgm:shape>
                  <dgm:presOf axis="ch" ptType="sibTrans" st="2" cnt="1"/>
                  <dgm:constrLst>
                    <dgm:constr type="lMarg" refType="primFontSz" fact="0.1"/>
                    <dgm:constr type="rMarg" refType="primFontSz" fact="0.1"/>
                    <dgm:constr type="tMarg" refType="primFontSz" fact="0.1"/>
                    <dgm:constr type="bMarg" refType="primFontSz" fact="0.1"/>
                  </dgm:constrLst>
                  <dgm:ruleLst>
                    <dgm:rule type="primFontSz" val="5" fact="NaN" max="NaN"/>
                  </dgm:ruleLst>
                </dgm:layoutNode>
                <dgm:layoutNode name="ThreeNodes_1_text">
                  <dgm:varLst>
                    <dgm:bulletEnabled val="1"/>
                  </dgm:varLst>
                  <dgm:alg type="tx">
                    <dgm:param type="parTxLTRAlign" val="l"/>
                    <dgm:param type="txAnchorVertCh" val="mid"/>
                  </dgm:alg>
                  <dgm:shape xmlns:r="http://schemas.openxmlformats.org/officeDocument/2006/relationships" type="roundRect" r:blip="" hideGeom="1">
                    <dgm:adjLst>
                      <dgm:adj idx="1" val="0.1"/>
                    </dgm:adjLst>
                  </dgm:shape>
                  <dgm:presOf axis="ch desOrSelf" ptType="node node" st="1 1" cnt="1 0"/>
                  <dgm:constrLst>
                    <dgm:constr type="lMarg" refType="primFontSz" fact="0.3"/>
                    <dgm:constr type="rMarg" refType="primFontSz" fact="0.3"/>
                    <dgm:constr type="tMarg" refType="primFontSz" fact="0.3"/>
                    <dgm:constr type="bMarg" refType="primFontSz" fact="0.3"/>
                  </dgm:constrLst>
                  <dgm:ruleLst>
                    <dgm:rule type="primFontSz" val="5" fact="NaN" max="NaN"/>
                  </dgm:ruleLst>
                </dgm:layoutNode>
                <dgm:layoutNode name="ThreeNodes_2_text">
                  <dgm:varLst>
                    <dgm:bulletEnabled val="1"/>
                  </dgm:varLst>
                  <dgm:alg type="tx">
                    <dgm:param type="parTxLTRAlign" val="l"/>
                    <dgm:param type="txAnchorVertCh" val="mid"/>
                  </dgm:alg>
                  <dgm:shape xmlns:r="http://schemas.openxmlformats.org/officeDocument/2006/relationships" type="roundRect" r:blip="" hideGeom="1">
                    <dgm:adjLst>
                      <dgm:adj idx="1" val="0.1"/>
                    </dgm:adjLst>
                  </dgm:shape>
                  <dgm:presOf axis="ch desOrSelf" ptType="node node" st="2 1" cnt="1 0"/>
                  <dgm:constrLst>
                    <dgm:constr type="lMarg" refType="primFontSz" fact="0.3"/>
                    <dgm:constr type="rMarg" refType="primFontSz" fact="0.3"/>
                    <dgm:constr type="tMarg" refType="primFontSz" fact="0.3"/>
                    <dgm:constr type="bMarg" refType="primFontSz" fact="0.3"/>
                  </dgm:constrLst>
                  <dgm:ruleLst>
                    <dgm:rule type="primFontSz" val="5" fact="NaN" max="NaN"/>
                  </dgm:ruleLst>
                </dgm:layoutNode>
                <dgm:layoutNode name="ThreeNodes_3_text">
                  <dgm:varLst>
                    <dgm:bulletEnabled val="1"/>
                  </dgm:varLst>
                  <dgm:alg type="tx">
                    <dgm:param type="parTxLTRAlign" val="l"/>
                    <dgm:param type="txAnchorVertCh" val="mid"/>
                  </dgm:alg>
                  <dgm:shape xmlns:r="http://schemas.openxmlformats.org/officeDocument/2006/relationships" type="roundRect" r:blip="" hideGeom="1">
                    <dgm:adjLst>
                      <dgm:adj idx="1" val="0.1"/>
                    </dgm:adjLst>
                  </dgm:shape>
                  <dgm:presOf axis="ch desOrSelf" ptType="node node" st="3 1" cnt="1 0"/>
                  <dgm:constrLst>
                    <dgm:constr type="lMarg" refType="primFontSz" fact="0.3"/>
                    <dgm:constr type="rMarg" refType="primFontSz" fact="0.3"/>
                    <dgm:constr type="tMarg" refType="primFontSz" fact="0.3"/>
                    <dgm:constr type="bMarg" refType="primFontSz" fact="0.3"/>
                  </dgm:constrLst>
                  <dgm:ruleLst>
                    <dgm:rule type="primFontSz" val="5" fact="NaN" max="NaN"/>
                  </dgm:ruleLst>
                </dgm:layoutNode>
              </dgm:if>
              <dgm:else name="Name11">
                <dgm:choose name="Name12">
                  <dgm:if name="Name13" axis="ch" ptType="node" func="cnt" op="equ" val="4">
                    <dgm:layoutNode name="FourNodes_1">
                      <dgm:varLst>
                        <dgm:bulletEnabled val="1"/>
                      </dgm:varLst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ch desOrSelf" ptType="node node" st="1 1" cnt="1 0"/>
                      <dgm:constrLst/>
                      <dgm:ruleLst/>
                    </dgm:layoutNode>
                    <dgm:layoutNode name="FourNodes_2">
                      <dgm:varLst>
                        <dgm:bulletEnabled val="1"/>
                      </dgm:varLst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ch desOrSelf" ptType="node node" st="2 1" cnt="1 0"/>
                      <dgm:constrLst/>
                      <dgm:ruleLst/>
                    </dgm:layoutNode>
                    <dgm:layoutNode name="FourNodes_3">
                      <dgm:varLst>
                        <dgm:bulletEnabled val="1"/>
                      </dgm:varLst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ch desOrSelf" ptType="node node" st="3 1" cnt="1 0"/>
                      <dgm:constrLst/>
                      <dgm:ruleLst/>
                    </dgm:layoutNode>
                    <dgm:layoutNode name="FourNodes_4">
                      <dgm:varLst>
                        <dgm:bulletEnabled val="1"/>
                      </dgm:varLst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ch desOrSelf" ptType="node node" st="4 1" cnt="1 0"/>
                      <dgm:constrLst/>
                      <dgm:ruleLst/>
                    </dgm:layoutNode>
                    <dgm:layoutNode name="FourConn_1-2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downArrow" r:blip="">
                        <dgm:adjLst>
                          <dgm:adj idx="1" val="0.55"/>
                          <dgm:adj idx="2" val="0.45"/>
                        </dgm:adjLst>
                      </dgm:shape>
                      <dgm:presOf axis="ch" ptType="sibTrans" cnt="1"/>
                      <dgm:constrLst>
                        <dgm:constr type="lMarg" refType="primFontSz" fact="0.1"/>
                        <dgm:constr type="rMarg" refType="primFontSz" fact="0.1"/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Conn_2-3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downArrow" r:blip="">
                        <dgm:adjLst>
                          <dgm:adj idx="1" val="0.55"/>
                          <dgm:adj idx="2" val="0.45"/>
                        </dgm:adjLst>
                      </dgm:shape>
                      <dgm:presOf axis="ch" ptType="sibTrans" st="2" cnt="1"/>
                      <dgm:constrLst>
                        <dgm:constr type="lMarg" refType="primFontSz" fact="0.1"/>
                        <dgm:constr type="rMarg" refType="primFontSz" fact="0.1"/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Conn_3-4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downArrow" r:blip="">
                        <dgm:adjLst>
                          <dgm:adj idx="1" val="0.55"/>
                          <dgm:adj idx="2" val="0.45"/>
                        </dgm:adjLst>
                      </dgm:shape>
                      <dgm:presOf axis="ch" ptType="sibTrans" st="3" cnt="1"/>
                      <dgm:constrLst>
                        <dgm:constr type="lMarg" refType="primFontSz" fact="0.1"/>
                        <dgm:constr type="rMarg" refType="primFontSz" fact="0.1"/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Nodes_1_text">
                      <dgm:varLst>
                        <dgm:bulletEnabled val="1"/>
                      </dgm:varLst>
                      <dgm:alg type="tx">
                        <dgm:param type="parTxLTRAlign" val="l"/>
                        <dgm:param type="txAnchorVertCh" val="mid"/>
                      </dgm:alg>
                      <dgm:shape xmlns:r="http://schemas.openxmlformats.org/officeDocument/2006/relationships" type="roundRect" r:blip="" hideGeom="1">
                        <dgm:adjLst>
                          <dgm:adj idx="1" val="0.1"/>
                        </dgm:adjLst>
                      </dgm:shape>
                      <dgm:presOf axis="ch desOrSelf" ptType="node node" st="1 1" cnt="1 0"/>
                      <dgm:constrLst>
                        <dgm:constr type="lMarg" refType="primFontSz" fact="0.3"/>
                        <dgm:constr type="rMarg" refType="primFontSz" fact="0.3"/>
                        <dgm:constr type="tMarg" refType="primFontSz" fact="0.3"/>
                        <dgm:constr type="b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Nodes_2_text">
                      <dgm:varLst>
                        <dgm:bulletEnabled val="1"/>
                      </dgm:varLst>
                      <dgm:alg type="tx">
                        <dgm:param type="parTxLTRAlign" val="l"/>
                        <dgm:param type="txAnchorVertCh" val="mid"/>
                      </dgm:alg>
                      <dgm:shape xmlns:r="http://schemas.openxmlformats.org/officeDocument/2006/relationships" type="roundRect" r:blip="" hideGeom="1">
                        <dgm:adjLst>
                          <dgm:adj idx="1" val="0.1"/>
                        </dgm:adjLst>
                      </dgm:shape>
                      <dgm:presOf axis="ch desOrSelf" ptType="node node" st="2 1" cnt="1 0"/>
                      <dgm:constrLst>
                        <dgm:constr type="lMarg" refType="primFontSz" fact="0.3"/>
                        <dgm:constr type="rMarg" refType="primFontSz" fact="0.3"/>
                        <dgm:constr type="tMarg" refType="primFontSz" fact="0.3"/>
                        <dgm:constr type="b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Nodes_3_text">
                      <dgm:varLst>
                        <dgm:bulletEnabled val="1"/>
                      </dgm:varLst>
                      <dgm:alg type="tx">
                        <dgm:param type="parTxLTRAlign" val="l"/>
                        <dgm:param type="txAnchorVertCh" val="mid"/>
                      </dgm:alg>
                      <dgm:shape xmlns:r="http://schemas.openxmlformats.org/officeDocument/2006/relationships" type="roundRect" r:blip="" hideGeom="1">
                        <dgm:adjLst>
                          <dgm:adj idx="1" val="0.1"/>
                        </dgm:adjLst>
                      </dgm:shape>
                      <dgm:presOf axis="ch desOrSelf" ptType="node node" st="3 1" cnt="1 0"/>
                      <dgm:constrLst>
                        <dgm:constr type="lMarg" refType="primFontSz" fact="0.3"/>
                        <dgm:constr type="rMarg" refType="primFontSz" fact="0.3"/>
                        <dgm:constr type="tMarg" refType="primFontSz" fact="0.3"/>
                        <dgm:constr type="b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Nodes_4_text">
                      <dgm:varLst>
                        <dgm:bulletEnabled val="1"/>
                      </dgm:varLst>
                      <dgm:alg type="tx">
                        <dgm:param type="parTxLTRAlign" val="l"/>
                        <dgm:param type="txAnchorVertCh" val="mid"/>
                      </dgm:alg>
                      <dgm:shape xmlns:r="http://schemas.openxmlformats.org/officeDocument/2006/relationships" type="roundRect" r:blip="" hideGeom="1">
                        <dgm:adjLst>
                          <dgm:adj idx="1" val="0.1"/>
                        </dgm:adjLst>
                      </dgm:shape>
                      <dgm:presOf axis="ch desOrSelf" ptType="node node" st="4 1" cnt="1 0"/>
                      <dgm:constrLst>
                        <dgm:constr type="lMarg" refType="primFontSz" fact="0.3"/>
                        <dgm:constr type="rMarg" refType="primFontSz" fact="0.3"/>
                        <dgm:constr type="tMarg" refType="primFontSz" fact="0.3"/>
                        <dgm:constr type="b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</dgm:if>
                  <dgm:else name="Name14">
                    <dgm:choose name="Name15">
                      <dgm:if name="Name16" axis="ch" ptType="node" func="cnt" op="gte" val="5">
                        <dgm:layoutNode name="FiveNodes_1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1 1" cnt="1 0"/>
                          <dgm:constrLst/>
                          <dgm:ruleLst/>
                        </dgm:layoutNode>
                        <dgm:layoutNode name="FiveNodes_2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2 1" cnt="1 0"/>
                          <dgm:constrLst/>
                          <dgm:ruleLst/>
                        </dgm:layoutNode>
                        <dgm:layoutNode name="FiveNodes_3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3 1" cnt="1 0"/>
                          <dgm:constrLst/>
                          <dgm:ruleLst/>
                        </dgm:layoutNode>
                        <dgm:layoutNode name="FiveNodes_4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4 1" cnt="1 0"/>
                          <dgm:constrLst/>
                          <dgm:ruleLst/>
                        </dgm:layoutNode>
                        <dgm:layoutNode name="FiveNodes_5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5 1" cnt="1 0"/>
                          <dgm:constrLst/>
                          <dgm:ruleLst/>
                        </dgm:layoutNode>
                        <dgm:layoutNode name="FiveConn_1-2" styleLbl="fgAccFollowNode1">
                          <dgm:varLst>
                            <dgm:bulletEnabled val="1"/>
                          </dgm:varLst>
                          <dgm:alg type="tx"/>
                          <dgm:shape xmlns:r="http://schemas.openxmlformats.org/officeDocument/2006/relationships" type="downArrow" r:blip="">
                            <dgm:adjLst>
                              <dgm:adj idx="1" val="0.55"/>
                              <dgm:adj idx="2" val="0.45"/>
                            </dgm:adjLst>
                          </dgm:shape>
                          <dgm:presOf axis="ch" ptType="sibTrans" cnt="1"/>
                          <dgm:constrLst>
                            <dgm:constr type="lMarg" refType="primFontSz" fact="0.1"/>
                            <dgm:constr type="rMarg" refType="primFontSz" fact="0.1"/>
                            <dgm:constr type="tMarg" refType="primFontSz" fact="0.1"/>
                            <dgm:constr type="bMarg" refType="primFontSz" fact="0.1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Conn_2-3" styleLbl="fgAccFollowNode1">
                          <dgm:varLst>
                            <dgm:bulletEnabled val="1"/>
                          </dgm:varLst>
                          <dgm:alg type="tx"/>
                          <dgm:shape xmlns:r="http://schemas.openxmlformats.org/officeDocument/2006/relationships" type="downArrow" r:blip="">
                            <dgm:adjLst>
                              <dgm:adj idx="1" val="0.55"/>
                              <dgm:adj idx="2" val="0.45"/>
                            </dgm:adjLst>
                          </dgm:shape>
                          <dgm:presOf axis="ch" ptType="sibTrans" st="2" cnt="1"/>
                          <dgm:constrLst>
                            <dgm:constr type="lMarg" refType="primFontSz" fact="0.1"/>
                            <dgm:constr type="rMarg" refType="primFontSz" fact="0.1"/>
                            <dgm:constr type="tMarg" refType="primFontSz" fact="0.1"/>
                            <dgm:constr type="bMarg" refType="primFontSz" fact="0.1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Conn_3-4" styleLbl="fgAccFollowNode1">
                          <dgm:varLst>
                            <dgm:bulletEnabled val="1"/>
                          </dgm:varLst>
                          <dgm:alg type="tx"/>
                          <dgm:shape xmlns:r="http://schemas.openxmlformats.org/officeDocument/2006/relationships" type="downArrow" r:blip="">
                            <dgm:adjLst>
                              <dgm:adj idx="1" val="0.55"/>
                              <dgm:adj idx="2" val="0.45"/>
                            </dgm:adjLst>
                          </dgm:shape>
                          <dgm:presOf axis="ch" ptType="sibTrans" st="3" cnt="1"/>
                          <dgm:constrLst>
                            <dgm:constr type="lMarg" refType="primFontSz" fact="0.1"/>
                            <dgm:constr type="rMarg" refType="primFontSz" fact="0.1"/>
                            <dgm:constr type="tMarg" refType="primFontSz" fact="0.1"/>
                            <dgm:constr type="bMarg" refType="primFontSz" fact="0.1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Conn_4-5" styleLbl="fgAccFollowNode1">
                          <dgm:varLst>
                            <dgm:bulletEnabled val="1"/>
                          </dgm:varLst>
                          <dgm:alg type="tx"/>
                          <dgm:shape xmlns:r="http://schemas.openxmlformats.org/officeDocument/2006/relationships" type="downArrow" r:blip="">
                            <dgm:adjLst>
                              <dgm:adj idx="1" val="0.55"/>
                              <dgm:adj idx="2" val="0.45"/>
                            </dgm:adjLst>
                          </dgm:shape>
                          <dgm:presOf axis="ch" ptType="sibTrans" st="4" cnt="1"/>
                          <dgm:constrLst>
                            <dgm:constr type="lMarg" refType="primFontSz" fact="0.1"/>
                            <dgm:constr type="rMarg" refType="primFontSz" fact="0.1"/>
                            <dgm:constr type="tMarg" refType="primFontSz" fact="0.1"/>
                            <dgm:constr type="bMarg" refType="primFontSz" fact="0.1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1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1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2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2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3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3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4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4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5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5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</dgm:if>
                      <dgm:else name="Name17"/>
                    </dgm:choose>
                  </dgm:else>
                </dgm:choose>
              </dgm:else>
            </dgm:choose>
          </dgm:else>
        </dgm:choose>
      </dgm:else>
    </dgm:choose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3d1">
  <dgm:title val=""/>
  <dgm:desc val=""/>
  <dgm:catLst>
    <dgm:cat type="3D" pri="111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flat" dir="t"/>
    </dgm:scene3d>
    <dgm:sp3d z="1270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flat" dir="t"/>
    </dgm:scene3d>
    <dgm:sp3d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flat" dir="t"/>
    </dgm:scene3d>
    <dgm:sp3d z="-1905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flat" dir="t"/>
    </dgm:scene3d>
    <dgm:sp3d z="-80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flat" dir="t"/>
    </dgm:scene3d>
    <dgm:sp3d z="127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flat" dir="t"/>
    </dgm:scene3d>
    <dgm:sp3d z="-1905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flat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flat" dir="t"/>
    </dgm:scene3d>
    <dgm:sp3d z="-10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FollowNode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flat" dir="t"/>
    </dgm:scene3d>
    <dgm:sp3d z="-190500" extrusionH="127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z="190500"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Slajd tytuło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24"/>
          <p:cNvGrpSpPr>
            <a:grpSpLocks/>
          </p:cNvGrpSpPr>
          <p:nvPr/>
        </p:nvGrpSpPr>
        <p:grpSpPr bwMode="auto">
          <a:xfrm>
            <a:off x="0" y="0"/>
            <a:ext cx="9144000" cy="6858000"/>
            <a:chOff x="0" y="0"/>
            <a:chExt cx="5760" cy="4320"/>
          </a:xfrm>
        </p:grpSpPr>
        <p:sp>
          <p:nvSpPr>
            <p:cNvPr id="5" name="Rectangle 2"/>
            <p:cNvSpPr>
              <a:spLocks noChangeArrowheads="1"/>
            </p:cNvSpPr>
            <p:nvPr/>
          </p:nvSpPr>
          <p:spPr bwMode="hidden">
            <a:xfrm>
              <a:off x="0" y="0"/>
              <a:ext cx="2208" cy="4320"/>
            </a:xfrm>
            <a:prstGeom prst="rect">
              <a:avLst/>
            </a:prstGeom>
            <a:gradFill rotWithShape="0">
              <a:gsLst>
                <a:gs pos="0">
                  <a:schemeClr val="folHlink"/>
                </a:gs>
                <a:gs pos="100000">
                  <a:schemeClr val="bg1"/>
                </a:gs>
              </a:gsLst>
              <a:lin ang="0" scaled="1"/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 algn="ctr">
                <a:defRPr/>
              </a:pPr>
              <a:endParaRPr lang="pl-PL" sz="2400">
                <a:latin typeface="Times New Roman" pitchFamily="18" charset="0"/>
              </a:endParaRPr>
            </a:p>
          </p:txBody>
        </p:sp>
        <p:sp>
          <p:nvSpPr>
            <p:cNvPr id="6" name="Rectangle 6"/>
            <p:cNvSpPr>
              <a:spLocks noChangeArrowheads="1"/>
            </p:cNvSpPr>
            <p:nvPr/>
          </p:nvSpPr>
          <p:spPr bwMode="hidden">
            <a:xfrm>
              <a:off x="1081" y="1065"/>
              <a:ext cx="4679" cy="1596"/>
            </a:xfrm>
            <a:prstGeom prst="rect">
              <a:avLst/>
            </a:prstGeom>
            <a:solidFill>
              <a:schemeClr val="bg2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pl-PL" sz="2400">
                <a:latin typeface="Times New Roman" pitchFamily="18" charset="0"/>
              </a:endParaRPr>
            </a:p>
          </p:txBody>
        </p:sp>
        <p:grpSp>
          <p:nvGrpSpPr>
            <p:cNvPr id="7" name="Group 22"/>
            <p:cNvGrpSpPr>
              <a:grpSpLocks/>
            </p:cNvGrpSpPr>
            <p:nvPr/>
          </p:nvGrpSpPr>
          <p:grpSpPr bwMode="auto">
            <a:xfrm>
              <a:off x="0" y="672"/>
              <a:ext cx="1806" cy="1989"/>
              <a:chOff x="0" y="672"/>
              <a:chExt cx="1806" cy="1989"/>
            </a:xfrm>
          </p:grpSpPr>
          <p:sp>
            <p:nvSpPr>
              <p:cNvPr id="8" name="Rectangle 7"/>
              <p:cNvSpPr>
                <a:spLocks noChangeArrowheads="1"/>
              </p:cNvSpPr>
              <p:nvPr userDrawn="1"/>
            </p:nvSpPr>
            <p:spPr bwMode="auto">
              <a:xfrm>
                <a:off x="361" y="2257"/>
                <a:ext cx="363" cy="404"/>
              </a:xfrm>
              <a:prstGeom prst="rect">
                <a:avLst/>
              </a:prstGeom>
              <a:solidFill>
                <a:schemeClr val="accent2"/>
              </a:solidFill>
              <a:ln w="9525">
                <a:noFill/>
                <a:miter lim="800000"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pl-PL" sz="2400">
                  <a:latin typeface="Times New Roman" pitchFamily="18" charset="0"/>
                </a:endParaRPr>
              </a:p>
            </p:txBody>
          </p:sp>
          <p:sp>
            <p:nvSpPr>
              <p:cNvPr id="9" name="Rectangle 8"/>
              <p:cNvSpPr>
                <a:spLocks noChangeArrowheads="1"/>
              </p:cNvSpPr>
              <p:nvPr userDrawn="1"/>
            </p:nvSpPr>
            <p:spPr bwMode="auto">
              <a:xfrm>
                <a:off x="1081" y="1065"/>
                <a:ext cx="362" cy="405"/>
              </a:xfrm>
              <a:prstGeom prst="rect">
                <a:avLst/>
              </a:prstGeom>
              <a:solidFill>
                <a:schemeClr val="folHlink"/>
              </a:solidFill>
              <a:ln w="9525">
                <a:noFill/>
                <a:miter lim="800000"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pl-PL" sz="2400">
                  <a:latin typeface="Times New Roman" pitchFamily="18" charset="0"/>
                </a:endParaRPr>
              </a:p>
            </p:txBody>
          </p:sp>
          <p:sp>
            <p:nvSpPr>
              <p:cNvPr id="10" name="Rectangle 9"/>
              <p:cNvSpPr>
                <a:spLocks noChangeArrowheads="1"/>
              </p:cNvSpPr>
              <p:nvPr userDrawn="1"/>
            </p:nvSpPr>
            <p:spPr bwMode="auto">
              <a:xfrm>
                <a:off x="1437" y="672"/>
                <a:ext cx="369" cy="400"/>
              </a:xfrm>
              <a:prstGeom prst="rect">
                <a:avLst/>
              </a:prstGeom>
              <a:solidFill>
                <a:schemeClr val="folHlink"/>
              </a:solidFill>
              <a:ln w="9525">
                <a:noFill/>
                <a:miter lim="800000"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pl-PL" sz="2400">
                  <a:latin typeface="Times New Roman" pitchFamily="18" charset="0"/>
                </a:endParaRPr>
              </a:p>
            </p:txBody>
          </p:sp>
          <p:sp>
            <p:nvSpPr>
              <p:cNvPr id="11" name="Rectangle 10"/>
              <p:cNvSpPr>
                <a:spLocks noChangeArrowheads="1"/>
              </p:cNvSpPr>
              <p:nvPr userDrawn="1"/>
            </p:nvSpPr>
            <p:spPr bwMode="auto">
              <a:xfrm>
                <a:off x="719" y="2257"/>
                <a:ext cx="368" cy="404"/>
              </a:xfrm>
              <a:prstGeom prst="rect">
                <a:avLst/>
              </a:prstGeom>
              <a:solidFill>
                <a:schemeClr val="bg2"/>
              </a:solidFill>
              <a:ln w="9525">
                <a:noFill/>
                <a:miter lim="800000"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pl-PL" sz="2400">
                  <a:latin typeface="Times New Roman" pitchFamily="18" charset="0"/>
                </a:endParaRPr>
              </a:p>
            </p:txBody>
          </p:sp>
          <p:sp>
            <p:nvSpPr>
              <p:cNvPr id="12" name="Rectangle 11"/>
              <p:cNvSpPr>
                <a:spLocks noChangeArrowheads="1"/>
              </p:cNvSpPr>
              <p:nvPr userDrawn="1"/>
            </p:nvSpPr>
            <p:spPr bwMode="auto">
              <a:xfrm>
                <a:off x="1437" y="1065"/>
                <a:ext cx="369" cy="405"/>
              </a:xfrm>
              <a:prstGeom prst="rect">
                <a:avLst/>
              </a:prstGeom>
              <a:solidFill>
                <a:schemeClr val="accent2"/>
              </a:solidFill>
              <a:ln w="9525">
                <a:noFill/>
                <a:miter lim="800000"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pl-PL" sz="2400">
                  <a:latin typeface="Times New Roman" pitchFamily="18" charset="0"/>
                </a:endParaRPr>
              </a:p>
            </p:txBody>
          </p:sp>
          <p:sp>
            <p:nvSpPr>
              <p:cNvPr id="13" name="Rectangle 12"/>
              <p:cNvSpPr>
                <a:spLocks noChangeArrowheads="1"/>
              </p:cNvSpPr>
              <p:nvPr userDrawn="1"/>
            </p:nvSpPr>
            <p:spPr bwMode="auto">
              <a:xfrm>
                <a:off x="719" y="1464"/>
                <a:ext cx="368" cy="399"/>
              </a:xfrm>
              <a:prstGeom prst="rect">
                <a:avLst/>
              </a:prstGeom>
              <a:solidFill>
                <a:schemeClr val="folHlink"/>
              </a:solidFill>
              <a:ln w="9525">
                <a:noFill/>
                <a:miter lim="800000"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pl-PL" sz="2400">
                  <a:latin typeface="Times New Roman" pitchFamily="18" charset="0"/>
                </a:endParaRPr>
              </a:p>
            </p:txBody>
          </p:sp>
          <p:sp>
            <p:nvSpPr>
              <p:cNvPr id="14" name="Rectangle 13"/>
              <p:cNvSpPr>
                <a:spLocks noChangeArrowheads="1"/>
              </p:cNvSpPr>
              <p:nvPr userDrawn="1"/>
            </p:nvSpPr>
            <p:spPr bwMode="auto">
              <a:xfrm>
                <a:off x="0" y="1464"/>
                <a:ext cx="367" cy="399"/>
              </a:xfrm>
              <a:prstGeom prst="rect">
                <a:avLst/>
              </a:prstGeom>
              <a:solidFill>
                <a:schemeClr val="bg2"/>
              </a:solidFill>
              <a:ln w="9525">
                <a:noFill/>
                <a:miter lim="800000"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pl-PL" sz="2400">
                  <a:latin typeface="Times New Roman" pitchFamily="18" charset="0"/>
                </a:endParaRPr>
              </a:p>
            </p:txBody>
          </p:sp>
          <p:sp>
            <p:nvSpPr>
              <p:cNvPr id="15" name="Rectangle 14"/>
              <p:cNvSpPr>
                <a:spLocks noChangeArrowheads="1"/>
              </p:cNvSpPr>
              <p:nvPr userDrawn="1"/>
            </p:nvSpPr>
            <p:spPr bwMode="auto">
              <a:xfrm>
                <a:off x="1081" y="1464"/>
                <a:ext cx="362" cy="399"/>
              </a:xfrm>
              <a:prstGeom prst="rect">
                <a:avLst/>
              </a:prstGeom>
              <a:solidFill>
                <a:schemeClr val="accent2"/>
              </a:solidFill>
              <a:ln w="9525">
                <a:noFill/>
                <a:miter lim="800000"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pl-PL" sz="2400">
                  <a:latin typeface="Times New Roman" pitchFamily="18" charset="0"/>
                </a:endParaRPr>
              </a:p>
            </p:txBody>
          </p:sp>
          <p:sp>
            <p:nvSpPr>
              <p:cNvPr id="16" name="Rectangle 15"/>
              <p:cNvSpPr>
                <a:spLocks noChangeArrowheads="1"/>
              </p:cNvSpPr>
              <p:nvPr userDrawn="1"/>
            </p:nvSpPr>
            <p:spPr bwMode="auto">
              <a:xfrm>
                <a:off x="361" y="1857"/>
                <a:ext cx="363" cy="406"/>
              </a:xfrm>
              <a:prstGeom prst="rect">
                <a:avLst/>
              </a:prstGeom>
              <a:solidFill>
                <a:schemeClr val="folHlink"/>
              </a:solidFill>
              <a:ln w="9525">
                <a:noFill/>
                <a:miter lim="800000"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pl-PL" sz="2400">
                  <a:latin typeface="Times New Roman" pitchFamily="18" charset="0"/>
                </a:endParaRPr>
              </a:p>
            </p:txBody>
          </p:sp>
          <p:sp>
            <p:nvSpPr>
              <p:cNvPr id="17" name="Rectangle 16"/>
              <p:cNvSpPr>
                <a:spLocks noChangeArrowheads="1"/>
              </p:cNvSpPr>
              <p:nvPr userDrawn="1"/>
            </p:nvSpPr>
            <p:spPr bwMode="auto">
              <a:xfrm>
                <a:off x="719" y="1857"/>
                <a:ext cx="368" cy="406"/>
              </a:xfrm>
              <a:prstGeom prst="rect">
                <a:avLst/>
              </a:prstGeom>
              <a:solidFill>
                <a:schemeClr val="accent2"/>
              </a:solidFill>
              <a:ln w="9525">
                <a:noFill/>
                <a:miter lim="800000"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pl-PL" sz="2400">
                  <a:latin typeface="Times New Roman" pitchFamily="18" charset="0"/>
                </a:endParaRPr>
              </a:p>
            </p:txBody>
          </p:sp>
        </p:grpSp>
      </p:grpSp>
      <p:sp>
        <p:nvSpPr>
          <p:cNvPr id="39953" name="Rectangle 17"/>
          <p:cNvSpPr>
            <a:spLocks noGrp="1" noChangeArrowheads="1"/>
          </p:cNvSpPr>
          <p:nvPr>
            <p:ph type="ctrTitle"/>
          </p:nvPr>
        </p:nvSpPr>
        <p:spPr>
          <a:xfrm>
            <a:off x="2971800" y="1828800"/>
            <a:ext cx="6019800" cy="2209800"/>
          </a:xfrm>
        </p:spPr>
        <p:txBody>
          <a:bodyPr/>
          <a:lstStyle>
            <a:lvl1pPr>
              <a:defRPr sz="5000">
                <a:solidFill>
                  <a:srgbClr val="FFFFFF"/>
                </a:solidFill>
              </a:defRPr>
            </a:lvl1pPr>
          </a:lstStyle>
          <a:p>
            <a:r>
              <a:rPr lang="pl-PL"/>
              <a:t>Kliknij, aby edytować styl wzorca tytułu</a:t>
            </a:r>
          </a:p>
        </p:txBody>
      </p:sp>
      <p:sp>
        <p:nvSpPr>
          <p:cNvPr id="39954" name="Rectangle 18"/>
          <p:cNvSpPr>
            <a:spLocks noGrp="1" noChangeArrowheads="1"/>
          </p:cNvSpPr>
          <p:nvPr>
            <p:ph type="subTitle" idx="1"/>
          </p:nvPr>
        </p:nvSpPr>
        <p:spPr>
          <a:xfrm>
            <a:off x="2971800" y="4267200"/>
            <a:ext cx="6019800" cy="1752600"/>
          </a:xfrm>
        </p:spPr>
        <p:txBody>
          <a:bodyPr/>
          <a:lstStyle>
            <a:lvl1pPr marL="0" indent="0">
              <a:buFont typeface="Wingdings" pitchFamily="2" charset="2"/>
              <a:buNone/>
              <a:defRPr sz="3400"/>
            </a:lvl1pPr>
          </a:lstStyle>
          <a:p>
            <a:r>
              <a:rPr lang="pl-PL"/>
              <a:t>Kliknij, aby edytować styl wzorca podtytułu</a:t>
            </a:r>
          </a:p>
        </p:txBody>
      </p:sp>
      <p:sp>
        <p:nvSpPr>
          <p:cNvPr id="18" name="Rectangle 3"/>
          <p:cNvSpPr>
            <a:spLocks noGrp="1" noChangeArrowheads="1"/>
          </p:cNvSpPr>
          <p:nvPr>
            <p:ph type="dt" sz="half" idx="10"/>
          </p:nvPr>
        </p:nvSpPr>
        <p:spPr>
          <a:xfrm>
            <a:off x="457200" y="6248400"/>
            <a:ext cx="2133600" cy="45720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19" name="Rectangle 4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20" name="Rectangle 5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734DAE1-770E-48CE-B8AC-6B9567B89C62}" type="slidenum">
              <a:rPr lang="pl-PL"/>
              <a:pPr>
                <a:defRPr/>
              </a:pPr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ytuł i zawartoś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Rectangle 3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34D0813-1A30-4C2F-BF3E-7D8DF5CA651A}" type="slidenum">
              <a:rPr lang="pl-PL"/>
              <a:pPr>
                <a:defRPr/>
              </a:pPr>
              <a:t>‹#›</a:t>
            </a:fld>
            <a:endParaRPr lang="pl-PL"/>
          </a:p>
        </p:txBody>
      </p:sp>
      <p:sp>
        <p:nvSpPr>
          <p:cNvPr id="6" name="Rectangle 17"/>
          <p:cNvSpPr>
            <a:spLocks noGrp="1" noChangeArrowheads="1"/>
          </p:cNvSpPr>
          <p:nvPr>
            <p:ph type="dt" sz="half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Nagłówek sekcj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4" name="Rectangle 3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66F85BE-6FB0-4ACD-8716-E1A2C8519C9C}" type="slidenum">
              <a:rPr lang="pl-PL"/>
              <a:pPr>
                <a:defRPr/>
              </a:pPr>
              <a:t>‹#›</a:t>
            </a:fld>
            <a:endParaRPr lang="pl-PL"/>
          </a:p>
        </p:txBody>
      </p:sp>
      <p:sp>
        <p:nvSpPr>
          <p:cNvPr id="6" name="Rectangle 17"/>
          <p:cNvSpPr>
            <a:spLocks noGrp="1" noChangeArrowheads="1"/>
          </p:cNvSpPr>
          <p:nvPr>
            <p:ph type="dt" sz="half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wa elementy zawartośc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zawartości 2"/>
          <p:cNvSpPr>
            <a:spLocks noGrp="1"/>
          </p:cNvSpPr>
          <p:nvPr>
            <p:ph sz="half" idx="1"/>
          </p:nvPr>
        </p:nvSpPr>
        <p:spPr>
          <a:xfrm>
            <a:off x="457200" y="1981200"/>
            <a:ext cx="4038600" cy="38862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zawartości 3"/>
          <p:cNvSpPr>
            <a:spLocks noGrp="1"/>
          </p:cNvSpPr>
          <p:nvPr>
            <p:ph sz="half" idx="2"/>
          </p:nvPr>
        </p:nvSpPr>
        <p:spPr>
          <a:xfrm>
            <a:off x="4648200" y="1981200"/>
            <a:ext cx="4038600" cy="38862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5" name="Rectangle 3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6" name="Rectangle 4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A36747B-2B81-4828-A15D-AA569B71141E}" type="slidenum">
              <a:rPr lang="pl-PL"/>
              <a:pPr>
                <a:defRPr/>
              </a:pPr>
              <a:t>‹#›</a:t>
            </a:fld>
            <a:endParaRPr lang="pl-PL"/>
          </a:p>
        </p:txBody>
      </p:sp>
      <p:sp>
        <p:nvSpPr>
          <p:cNvPr id="7" name="Rectangle 17"/>
          <p:cNvSpPr>
            <a:spLocks noGrp="1" noChangeArrowheads="1"/>
          </p:cNvSpPr>
          <p:nvPr>
            <p:ph type="dt" sz="half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ównan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4" name="Symbol zastępczy zawartości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5" name="Symbol zastępczy tekstu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6" name="Symbol zastępczy zawartości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7" name="Rectangle 3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8" name="Rectangle 4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7A38D90-84F6-4644-A8B2-D152D661DE14}" type="slidenum">
              <a:rPr lang="pl-PL"/>
              <a:pPr>
                <a:defRPr/>
              </a:pPr>
              <a:t>‹#›</a:t>
            </a:fld>
            <a:endParaRPr lang="pl-PL"/>
          </a:p>
        </p:txBody>
      </p:sp>
      <p:sp>
        <p:nvSpPr>
          <p:cNvPr id="9" name="Rectangle 17"/>
          <p:cNvSpPr>
            <a:spLocks noGrp="1" noChangeArrowheads="1"/>
          </p:cNvSpPr>
          <p:nvPr>
            <p:ph type="dt" sz="half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ylko tytu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Rectangle 3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F51145A-335C-4942-927D-5CE013D53BD9}" type="slidenum">
              <a:rPr lang="pl-PL"/>
              <a:pPr>
                <a:defRPr/>
              </a:pPr>
              <a:t>‹#›</a:t>
            </a:fld>
            <a:endParaRPr lang="pl-PL"/>
          </a:p>
        </p:txBody>
      </p:sp>
      <p:sp>
        <p:nvSpPr>
          <p:cNvPr id="5" name="Rectangle 17"/>
          <p:cNvSpPr>
            <a:spLocks noGrp="1" noChangeArrowheads="1"/>
          </p:cNvSpPr>
          <p:nvPr>
            <p:ph type="dt" sz="half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ust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3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79C46BF-608B-4804-921E-184A3222E212}" type="slidenum">
              <a:rPr lang="pl-PL"/>
              <a:pPr>
                <a:defRPr/>
              </a:pPr>
              <a:t>‹#›</a:t>
            </a:fld>
            <a:endParaRPr lang="pl-PL"/>
          </a:p>
        </p:txBody>
      </p:sp>
      <p:sp>
        <p:nvSpPr>
          <p:cNvPr id="4" name="Rectangle 17"/>
          <p:cNvSpPr>
            <a:spLocks noGrp="1" noChangeArrowheads="1"/>
          </p:cNvSpPr>
          <p:nvPr>
            <p:ph type="dt" sz="half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Zawartość z podpis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tekstu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5" name="Rectangle 3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6" name="Rectangle 4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E9A4126-85EC-431A-B92D-FB421D5DBC3E}" type="slidenum">
              <a:rPr lang="pl-PL"/>
              <a:pPr>
                <a:defRPr/>
              </a:pPr>
              <a:t>‹#›</a:t>
            </a:fld>
            <a:endParaRPr lang="pl-PL"/>
          </a:p>
        </p:txBody>
      </p:sp>
      <p:sp>
        <p:nvSpPr>
          <p:cNvPr id="7" name="Rectangle 17"/>
          <p:cNvSpPr>
            <a:spLocks noGrp="1" noChangeArrowheads="1"/>
          </p:cNvSpPr>
          <p:nvPr>
            <p:ph type="dt" sz="half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az z podpis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obrazu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pl-PL" noProof="0" smtClean="0"/>
          </a:p>
        </p:txBody>
      </p:sp>
      <p:sp>
        <p:nvSpPr>
          <p:cNvPr id="4" name="Symbol zastępczy tekstu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5" name="Rectangle 3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6" name="Rectangle 4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DABAD5A-4815-4E62-BA05-B7E4855CD113}" type="slidenum">
              <a:rPr lang="pl-PL"/>
              <a:pPr>
                <a:defRPr/>
              </a:pPr>
              <a:t>‹#›</a:t>
            </a:fld>
            <a:endParaRPr lang="pl-PL"/>
          </a:p>
        </p:txBody>
      </p:sp>
      <p:sp>
        <p:nvSpPr>
          <p:cNvPr id="7" name="Rectangle 17"/>
          <p:cNvSpPr>
            <a:spLocks noGrp="1" noChangeArrowheads="1"/>
          </p:cNvSpPr>
          <p:nvPr>
            <p:ph type="dt" sz="half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ytuł i tekst piono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ytułu pionowego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Rectangle 3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CAFA103-02CC-4852-91D3-BFFC077BBFB7}" type="slidenum">
              <a:rPr lang="pl-PL"/>
              <a:pPr>
                <a:defRPr/>
              </a:pPr>
              <a:t>‹#›</a:t>
            </a:fld>
            <a:endParaRPr lang="pl-PL"/>
          </a:p>
        </p:txBody>
      </p:sp>
      <p:sp>
        <p:nvSpPr>
          <p:cNvPr id="6" name="Rectangle 17"/>
          <p:cNvSpPr>
            <a:spLocks noGrp="1" noChangeArrowheads="1"/>
          </p:cNvSpPr>
          <p:nvPr>
            <p:ph type="dt" sz="half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ytuł pionowy i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pionowy 1"/>
          <p:cNvSpPr>
            <a:spLocks noGrp="1"/>
          </p:cNvSpPr>
          <p:nvPr>
            <p:ph type="title" orient="vert"/>
          </p:nvPr>
        </p:nvSpPr>
        <p:spPr>
          <a:xfrm>
            <a:off x="6629400" y="457200"/>
            <a:ext cx="2057400" cy="5410200"/>
          </a:xfrm>
        </p:spPr>
        <p:txBody>
          <a:bodyPr vert="eaVert"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ytułu pionowego 2"/>
          <p:cNvSpPr>
            <a:spLocks noGrp="1"/>
          </p:cNvSpPr>
          <p:nvPr>
            <p:ph type="body" orient="vert" idx="1"/>
          </p:nvPr>
        </p:nvSpPr>
        <p:spPr>
          <a:xfrm>
            <a:off x="457200" y="457200"/>
            <a:ext cx="6019800" cy="5410200"/>
          </a:xfrm>
        </p:spPr>
        <p:txBody>
          <a:bodyPr vert="eaVert"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Rectangle 3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25F1AE3-BCB5-417F-ADED-B784A1889E59}" type="slidenum">
              <a:rPr lang="pl-PL"/>
              <a:pPr>
                <a:defRPr/>
              </a:pPr>
              <a:t>‹#›</a:t>
            </a:fld>
            <a:endParaRPr lang="pl-PL"/>
          </a:p>
        </p:txBody>
      </p:sp>
      <p:sp>
        <p:nvSpPr>
          <p:cNvPr id="6" name="Rectangle 17"/>
          <p:cNvSpPr>
            <a:spLocks noGrp="1" noChangeArrowheads="1"/>
          </p:cNvSpPr>
          <p:nvPr>
            <p:ph type="dt" sz="half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bl" preserve="1">
  <p:cSld name="Tytuł i tabel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457200" y="457200"/>
            <a:ext cx="8229600" cy="1371600"/>
          </a:xfrm>
        </p:spPr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abeli 2"/>
          <p:cNvSpPr>
            <a:spLocks noGrp="1"/>
          </p:cNvSpPr>
          <p:nvPr>
            <p:ph type="tbl" idx="1"/>
          </p:nvPr>
        </p:nvSpPr>
        <p:spPr>
          <a:xfrm>
            <a:off x="457200" y="1981200"/>
            <a:ext cx="8229600" cy="3886200"/>
          </a:xfrm>
        </p:spPr>
        <p:txBody>
          <a:bodyPr/>
          <a:lstStyle/>
          <a:p>
            <a:pPr lvl="0"/>
            <a:endParaRPr lang="pl-PL" noProof="0" smtClean="0"/>
          </a:p>
        </p:txBody>
      </p:sp>
      <p:sp>
        <p:nvSpPr>
          <p:cNvPr id="4" name="Rectangle 3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5DA1CFA-2668-477F-8BD5-A58BD27A5707}" type="slidenum">
              <a:rPr lang="pl-PL"/>
              <a:pPr>
                <a:defRPr/>
              </a:pPr>
              <a:t>‹#›</a:t>
            </a:fld>
            <a:endParaRPr lang="pl-PL"/>
          </a:p>
        </p:txBody>
      </p:sp>
      <p:sp>
        <p:nvSpPr>
          <p:cNvPr id="6" name="Rectangle 17"/>
          <p:cNvSpPr>
            <a:spLocks noGrp="1" noChangeArrowheads="1"/>
          </p:cNvSpPr>
          <p:nvPr>
            <p:ph type="dt" sz="half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txOverObj">
  <p:cSld name="Tytuł i tekst nad zawartością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468313" y="995363"/>
            <a:ext cx="8064500" cy="777875"/>
          </a:xfrm>
        </p:spPr>
        <p:txBody>
          <a:bodyPr/>
          <a:lstStyle/>
          <a:p>
            <a:r>
              <a:rPr lang="pl-PL" smtClean="0"/>
              <a:t>Kliknij, aby edytować styl</a:t>
            </a:r>
            <a:endParaRPr lang="en-US"/>
          </a:p>
        </p:txBody>
      </p:sp>
      <p:sp>
        <p:nvSpPr>
          <p:cNvPr id="3" name="Symbol zastępczy tekstu 2"/>
          <p:cNvSpPr>
            <a:spLocks noGrp="1"/>
          </p:cNvSpPr>
          <p:nvPr>
            <p:ph type="body" sz="half" idx="1"/>
          </p:nvPr>
        </p:nvSpPr>
        <p:spPr>
          <a:xfrm>
            <a:off x="457200" y="2819400"/>
            <a:ext cx="8135938" cy="1381125"/>
          </a:xfrm>
        </p:spPr>
        <p:txBody>
          <a:bodyPr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en-US"/>
          </a:p>
        </p:txBody>
      </p:sp>
      <p:sp>
        <p:nvSpPr>
          <p:cNvPr id="4" name="Symbol zastępczy zawartości 3"/>
          <p:cNvSpPr>
            <a:spLocks noGrp="1"/>
          </p:cNvSpPr>
          <p:nvPr>
            <p:ph sz="half" idx="2"/>
          </p:nvPr>
        </p:nvSpPr>
        <p:spPr>
          <a:xfrm>
            <a:off x="457200" y="4352925"/>
            <a:ext cx="8135938" cy="1381125"/>
          </a:xfrm>
        </p:spPr>
        <p:txBody>
          <a:bodyPr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5" name="Rectangle 3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ctr">
              <a:defRPr sz="1200"/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38916" name="Rectangle 4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8400"/>
            <a:ext cx="2133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>
                <a:latin typeface="Arial Black" pitchFamily="34" charset="0"/>
              </a:defRPr>
            </a:lvl1pPr>
          </a:lstStyle>
          <a:p>
            <a:pPr>
              <a:defRPr/>
            </a:pPr>
            <a:fld id="{13007296-1D86-4860-BB91-588CE45B8435}" type="slidenum">
              <a:rPr lang="pl-PL"/>
              <a:pPr>
                <a:defRPr/>
              </a:pPr>
              <a:t>‹#›</a:t>
            </a:fld>
            <a:endParaRPr lang="pl-PL"/>
          </a:p>
        </p:txBody>
      </p:sp>
      <p:grpSp>
        <p:nvGrpSpPr>
          <p:cNvPr id="1028" name="Group 35"/>
          <p:cNvGrpSpPr>
            <a:grpSpLocks/>
          </p:cNvGrpSpPr>
          <p:nvPr/>
        </p:nvGrpSpPr>
        <p:grpSpPr bwMode="auto">
          <a:xfrm>
            <a:off x="0" y="0"/>
            <a:ext cx="9144000" cy="546100"/>
            <a:chOff x="0" y="0"/>
            <a:chExt cx="5760" cy="344"/>
          </a:xfrm>
        </p:grpSpPr>
        <p:sp>
          <p:nvSpPr>
            <p:cNvPr id="38917" name="Rectangle 5"/>
            <p:cNvSpPr>
              <a:spLocks noChangeArrowheads="1"/>
            </p:cNvSpPr>
            <p:nvPr/>
          </p:nvSpPr>
          <p:spPr bwMode="auto">
            <a:xfrm>
              <a:off x="0" y="0"/>
              <a:ext cx="180" cy="336"/>
            </a:xfrm>
            <a:prstGeom prst="rect">
              <a:avLst/>
            </a:prstGeom>
            <a:gradFill rotWithShape="0">
              <a:gsLst>
                <a:gs pos="0">
                  <a:schemeClr val="folHlink"/>
                </a:gs>
                <a:gs pos="100000">
                  <a:schemeClr val="bg1"/>
                </a:gs>
              </a:gsLst>
              <a:lin ang="0" scaled="1"/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 algn="ctr">
                <a:defRPr/>
              </a:pPr>
              <a:endParaRPr lang="pl-PL" sz="2400">
                <a:latin typeface="Times New Roman" pitchFamily="18" charset="0"/>
              </a:endParaRPr>
            </a:p>
          </p:txBody>
        </p:sp>
        <p:sp>
          <p:nvSpPr>
            <p:cNvPr id="38918" name="Rectangle 6"/>
            <p:cNvSpPr>
              <a:spLocks noChangeArrowheads="1"/>
            </p:cNvSpPr>
            <p:nvPr/>
          </p:nvSpPr>
          <p:spPr bwMode="auto">
            <a:xfrm>
              <a:off x="260" y="85"/>
              <a:ext cx="5500" cy="173"/>
            </a:xfrm>
            <a:prstGeom prst="rect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1"/>
                </a:gs>
              </a:gsLst>
              <a:lin ang="0" scaled="1"/>
            </a:gra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pl-PL" sz="2400">
                <a:latin typeface="Times New Roman" pitchFamily="18" charset="0"/>
              </a:endParaRPr>
            </a:p>
          </p:txBody>
        </p:sp>
        <p:sp>
          <p:nvSpPr>
            <p:cNvPr id="38919" name="Rectangle 7"/>
            <p:cNvSpPr>
              <a:spLocks noChangeArrowheads="1"/>
            </p:cNvSpPr>
            <p:nvPr/>
          </p:nvSpPr>
          <p:spPr bwMode="auto">
            <a:xfrm>
              <a:off x="258" y="85"/>
              <a:ext cx="87" cy="89"/>
            </a:xfrm>
            <a:prstGeom prst="rect">
              <a:avLst/>
            </a:prstGeom>
            <a:solidFill>
              <a:schemeClr val="folHlink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pl-PL">
                <a:solidFill>
                  <a:schemeClr val="hlink"/>
                </a:solidFill>
              </a:endParaRPr>
            </a:p>
          </p:txBody>
        </p:sp>
        <p:sp>
          <p:nvSpPr>
            <p:cNvPr id="38920" name="Rectangle 8"/>
            <p:cNvSpPr>
              <a:spLocks noChangeArrowheads="1"/>
            </p:cNvSpPr>
            <p:nvPr/>
          </p:nvSpPr>
          <p:spPr bwMode="auto">
            <a:xfrm>
              <a:off x="345" y="0"/>
              <a:ext cx="88" cy="87"/>
            </a:xfrm>
            <a:prstGeom prst="rect">
              <a:avLst/>
            </a:prstGeom>
            <a:solidFill>
              <a:schemeClr val="folHlink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pl-PL">
                <a:solidFill>
                  <a:schemeClr val="hlink"/>
                </a:solidFill>
              </a:endParaRPr>
            </a:p>
          </p:txBody>
        </p:sp>
        <p:sp>
          <p:nvSpPr>
            <p:cNvPr id="38921" name="Rectangle 9"/>
            <p:cNvSpPr>
              <a:spLocks noChangeArrowheads="1"/>
            </p:cNvSpPr>
            <p:nvPr/>
          </p:nvSpPr>
          <p:spPr bwMode="auto">
            <a:xfrm>
              <a:off x="345" y="85"/>
              <a:ext cx="88" cy="89"/>
            </a:xfrm>
            <a:prstGeom prst="rect">
              <a:avLst/>
            </a:prstGeom>
            <a:solidFill>
              <a:schemeClr val="accent2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pl-PL">
                <a:solidFill>
                  <a:schemeClr val="accent2"/>
                </a:solidFill>
              </a:endParaRPr>
            </a:p>
          </p:txBody>
        </p:sp>
        <p:sp>
          <p:nvSpPr>
            <p:cNvPr id="38922" name="Rectangle 10"/>
            <p:cNvSpPr>
              <a:spLocks noChangeArrowheads="1"/>
            </p:cNvSpPr>
            <p:nvPr/>
          </p:nvSpPr>
          <p:spPr bwMode="auto">
            <a:xfrm>
              <a:off x="173" y="173"/>
              <a:ext cx="86" cy="87"/>
            </a:xfrm>
            <a:prstGeom prst="rect">
              <a:avLst/>
            </a:prstGeom>
            <a:solidFill>
              <a:schemeClr val="folHlink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pl-PL">
                <a:solidFill>
                  <a:schemeClr val="hlink"/>
                </a:solidFill>
              </a:endParaRPr>
            </a:p>
          </p:txBody>
        </p:sp>
        <p:sp>
          <p:nvSpPr>
            <p:cNvPr id="38923" name="Rectangle 11"/>
            <p:cNvSpPr>
              <a:spLocks noChangeArrowheads="1"/>
            </p:cNvSpPr>
            <p:nvPr/>
          </p:nvSpPr>
          <p:spPr bwMode="auto">
            <a:xfrm>
              <a:off x="83" y="86"/>
              <a:ext cx="89" cy="87"/>
            </a:xfrm>
            <a:prstGeom prst="rect">
              <a:avLst/>
            </a:prstGeom>
            <a:solidFill>
              <a:schemeClr val="bg2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pl-PL" sz="2400">
                <a:latin typeface="Times New Roman" pitchFamily="18" charset="0"/>
              </a:endParaRPr>
            </a:p>
          </p:txBody>
        </p:sp>
        <p:sp>
          <p:nvSpPr>
            <p:cNvPr id="38924" name="Rectangle 12"/>
            <p:cNvSpPr>
              <a:spLocks noChangeArrowheads="1"/>
            </p:cNvSpPr>
            <p:nvPr/>
          </p:nvSpPr>
          <p:spPr bwMode="auto">
            <a:xfrm>
              <a:off x="258" y="171"/>
              <a:ext cx="87" cy="87"/>
            </a:xfrm>
            <a:prstGeom prst="rect">
              <a:avLst/>
            </a:prstGeom>
            <a:solidFill>
              <a:schemeClr val="accent2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pl-PL">
                <a:solidFill>
                  <a:schemeClr val="accent2"/>
                </a:solidFill>
              </a:endParaRPr>
            </a:p>
          </p:txBody>
        </p:sp>
        <p:sp>
          <p:nvSpPr>
            <p:cNvPr id="38925" name="Rectangle 13"/>
            <p:cNvSpPr>
              <a:spLocks noChangeArrowheads="1"/>
            </p:cNvSpPr>
            <p:nvPr/>
          </p:nvSpPr>
          <p:spPr bwMode="auto">
            <a:xfrm>
              <a:off x="173" y="258"/>
              <a:ext cx="86" cy="86"/>
            </a:xfrm>
            <a:prstGeom prst="rect">
              <a:avLst/>
            </a:prstGeom>
            <a:solidFill>
              <a:schemeClr val="accent2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pl-PL">
                <a:solidFill>
                  <a:schemeClr val="accent2"/>
                </a:solidFill>
              </a:endParaRPr>
            </a:p>
          </p:txBody>
        </p:sp>
      </p:grpSp>
      <p:sp>
        <p:nvSpPr>
          <p:cNvPr id="1029" name="Rectangle 14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457200"/>
            <a:ext cx="8229600" cy="1371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pl-PL" smtClean="0"/>
              <a:t>Kliknij, aby edytować styl wzorca tytułu</a:t>
            </a:r>
          </a:p>
        </p:txBody>
      </p:sp>
      <p:sp>
        <p:nvSpPr>
          <p:cNvPr id="1030" name="Rectangle 15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981200"/>
            <a:ext cx="8229600" cy="3886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</a:p>
        </p:txBody>
      </p:sp>
      <p:sp>
        <p:nvSpPr>
          <p:cNvPr id="38929" name="Rectangle 17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/>
            </a:lvl1pPr>
          </a:lstStyle>
          <a:p>
            <a:pPr>
              <a:defRPr/>
            </a:pPr>
            <a:endParaRPr lang="pl-P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833" r:id="rId1"/>
    <p:sldLayoutId id="2147483822" r:id="rId2"/>
    <p:sldLayoutId id="2147483823" r:id="rId3"/>
    <p:sldLayoutId id="2147483824" r:id="rId4"/>
    <p:sldLayoutId id="2147483825" r:id="rId5"/>
    <p:sldLayoutId id="2147483826" r:id="rId6"/>
    <p:sldLayoutId id="2147483827" r:id="rId7"/>
    <p:sldLayoutId id="2147483828" r:id="rId8"/>
    <p:sldLayoutId id="2147483829" r:id="rId9"/>
    <p:sldLayoutId id="2147483830" r:id="rId10"/>
    <p:sldLayoutId id="2147483831" r:id="rId11"/>
    <p:sldLayoutId id="2147483832" r:id="rId12"/>
    <p:sldLayoutId id="2147483834" r:id="rId13"/>
  </p:sldLayoutIdLst>
  <p:txStyles>
    <p:titleStyle>
      <a:lvl1pPr algn="l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charset="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charset="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charset="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charset="0"/>
        </a:defRPr>
      </a:lvl5pPr>
      <a:lvl6pPr marL="457200" algn="l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charset="0"/>
        </a:defRPr>
      </a:lvl6pPr>
      <a:lvl7pPr marL="914400" algn="l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charset="0"/>
        </a:defRPr>
      </a:lvl7pPr>
      <a:lvl8pPr marL="1371600" algn="l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charset="0"/>
        </a:defRPr>
      </a:lvl8pPr>
      <a:lvl9pPr marL="1828800" algn="l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lr>
          <a:schemeClr val="bg2"/>
        </a:buClr>
        <a:buSzPct val="75000"/>
        <a:buFont typeface="Wingdings" pitchFamily="2" charset="2"/>
        <a:buChar char="n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lr>
          <a:schemeClr val="accent2"/>
        </a:buClr>
        <a:buSzPct val="80000"/>
        <a:buFont typeface="Wingdings" pitchFamily="2" charset="2"/>
        <a:buChar char="¨"/>
        <a:defRPr sz="2800">
          <a:solidFill>
            <a:schemeClr val="tx1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lr>
          <a:schemeClr val="bg2"/>
        </a:buClr>
        <a:buSzPct val="65000"/>
        <a:buFont typeface="Wingdings" pitchFamily="2" charset="2"/>
        <a:buChar char="n"/>
        <a:defRPr sz="2400">
          <a:solidFill>
            <a:schemeClr val="tx1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lr>
          <a:schemeClr val="accent2"/>
        </a:buClr>
        <a:buSzPct val="70000"/>
        <a:buFont typeface="Wingdings" pitchFamily="2" charset="2"/>
        <a:buChar char="¨"/>
        <a:defRPr sz="2000">
          <a:solidFill>
            <a:schemeClr val="tx1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lr>
          <a:schemeClr val="bg2"/>
        </a:buClr>
        <a:buFont typeface="Wingdings" pitchFamily="2" charset="2"/>
        <a:buChar char="§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lr>
          <a:schemeClr val="bg2"/>
        </a:buClr>
        <a:buFont typeface="Wingdings" pitchFamily="2" charset="2"/>
        <a:buChar char="§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lr>
          <a:schemeClr val="bg2"/>
        </a:buClr>
        <a:buFont typeface="Wingdings" pitchFamily="2" charset="2"/>
        <a:buChar char="§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lr>
          <a:schemeClr val="bg2"/>
        </a:buClr>
        <a:buFont typeface="Wingdings" pitchFamily="2" charset="2"/>
        <a:buChar char="§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lr>
          <a:schemeClr val="bg2"/>
        </a:buClr>
        <a:buFont typeface="Wingdings" pitchFamily="2" charset="2"/>
        <a:buChar char="§"/>
        <a:defRPr sz="2000">
          <a:solidFill>
            <a:schemeClr val="tx1"/>
          </a:solidFill>
          <a:latin typeface="+mn-lt"/>
        </a:defRPr>
      </a:lvl9pPr>
    </p:bodyStyle>
    <p:otherStyle>
      <a:defPPr>
        <a:defRPr lang="pl-P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6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.xml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2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3.xml"/><Relationship Id="rId2" Type="http://schemas.openxmlformats.org/officeDocument/2006/relationships/diagramData" Target="../diagrams/data3.xml"/><Relationship Id="rId1" Type="http://schemas.openxmlformats.org/officeDocument/2006/relationships/slideLayout" Target="../slideLayouts/slideLayout13.xml"/><Relationship Id="rId5" Type="http://schemas.openxmlformats.org/officeDocument/2006/relationships/diagramColors" Target="../diagrams/colors3.xml"/><Relationship Id="rId4" Type="http://schemas.openxmlformats.org/officeDocument/2006/relationships/diagramQuickStyle" Target="../diagrams/quickStyle3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angle 2"/>
          <p:cNvSpPr>
            <a:spLocks noGrp="1" noChangeArrowheads="1"/>
          </p:cNvSpPr>
          <p:nvPr>
            <p:ph type="ctrTitle"/>
          </p:nvPr>
        </p:nvSpPr>
        <p:spPr>
          <a:xfrm>
            <a:off x="2928938" y="1071563"/>
            <a:ext cx="6062662" cy="2967037"/>
          </a:xfrm>
        </p:spPr>
        <p:txBody>
          <a:bodyPr/>
          <a:lstStyle/>
          <a:p>
            <a:pPr algn="ctr" eaLnBrk="1" hangingPunct="1"/>
            <a:r>
              <a:rPr lang="pl-PL" sz="3200" i="1" smtClean="0">
                <a:solidFill>
                  <a:schemeClr val="accent1"/>
                </a:solidFill>
              </a:rPr>
              <a:t>Program Rewitalizacji Gminy Boniewo 2017 -2023</a:t>
            </a:r>
            <a:endParaRPr lang="pl-PL" sz="3200" smtClean="0"/>
          </a:p>
        </p:txBody>
      </p:sp>
      <p:sp>
        <p:nvSpPr>
          <p:cNvPr id="3075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2339975" y="4221163"/>
            <a:ext cx="6596063" cy="2636837"/>
          </a:xfrm>
        </p:spPr>
        <p:txBody>
          <a:bodyPr/>
          <a:lstStyle/>
          <a:p>
            <a:pPr algn="ctr" eaLnBrk="1" hangingPunct="1">
              <a:lnSpc>
                <a:spcPct val="90000"/>
              </a:lnSpc>
              <a:defRPr/>
            </a:pPr>
            <a:r>
              <a:rPr lang="pl-PL" sz="2400" i="1" dirty="0" smtClean="0">
                <a:solidFill>
                  <a:schemeClr val="hlink"/>
                </a:solidFill>
              </a:rPr>
              <a:t>Przedstawienie głównych założeń i kierunków rewitalizacji Gminy</a:t>
            </a:r>
          </a:p>
          <a:p>
            <a:pPr algn="ctr" eaLnBrk="1" hangingPunct="1">
              <a:lnSpc>
                <a:spcPct val="90000"/>
              </a:lnSpc>
              <a:defRPr/>
            </a:pPr>
            <a:endParaRPr lang="pl-PL" sz="2400" i="1" dirty="0" smtClean="0">
              <a:solidFill>
                <a:schemeClr val="hlink"/>
              </a:solidFill>
            </a:endParaRPr>
          </a:p>
          <a:p>
            <a:pPr algn="ctr" eaLnBrk="1" hangingPunct="1">
              <a:lnSpc>
                <a:spcPct val="90000"/>
              </a:lnSpc>
              <a:defRPr/>
            </a:pPr>
            <a:r>
              <a:rPr lang="pl-PL" sz="2000" dirty="0" smtClean="0"/>
              <a:t>Spotkania konsultacyjne 24 marca 2017 r.</a:t>
            </a:r>
          </a:p>
          <a:p>
            <a:pPr algn="ctr" eaLnBrk="1" hangingPunct="1">
              <a:lnSpc>
                <a:spcPct val="90000"/>
              </a:lnSpc>
              <a:defRPr/>
            </a:pPr>
            <a:endParaRPr lang="pl-PL" sz="2000" b="1" dirty="0" smtClean="0">
              <a:solidFill>
                <a:schemeClr val="bg2"/>
              </a:solidFill>
            </a:endParaRPr>
          </a:p>
          <a:p>
            <a:pPr algn="ctr" eaLnBrk="1" hangingPunct="1">
              <a:lnSpc>
                <a:spcPct val="90000"/>
              </a:lnSpc>
              <a:defRPr/>
            </a:pPr>
            <a:r>
              <a:rPr lang="pl-PL" sz="1600" b="1" dirty="0" smtClean="0">
                <a:solidFill>
                  <a:schemeClr val="bg2"/>
                </a:solidFill>
              </a:rPr>
              <a:t>Marek </a:t>
            </a:r>
            <a:r>
              <a:rPr lang="pl-PL" sz="1600" b="1" dirty="0" err="1" smtClean="0">
                <a:solidFill>
                  <a:schemeClr val="bg2"/>
                </a:solidFill>
              </a:rPr>
              <a:t>Dondelewski</a:t>
            </a:r>
            <a:r>
              <a:rPr lang="pl-PL" sz="1600" b="1" dirty="0" smtClean="0">
                <a:solidFill>
                  <a:schemeClr val="bg2"/>
                </a:solidFill>
              </a:rPr>
              <a:t>    </a:t>
            </a:r>
          </a:p>
          <a:p>
            <a:pPr algn="ctr" eaLnBrk="1" hangingPunct="1">
              <a:lnSpc>
                <a:spcPct val="90000"/>
              </a:lnSpc>
              <a:defRPr/>
            </a:pPr>
            <a:r>
              <a:rPr lang="pl-PL" sz="1600" b="1" dirty="0" smtClean="0">
                <a:solidFill>
                  <a:schemeClr val="accent2">
                    <a:lumMod val="75000"/>
                  </a:schemeClr>
                </a:solidFill>
              </a:rPr>
              <a:t>Ekspert ds..Rewitalizacji</a:t>
            </a:r>
          </a:p>
        </p:txBody>
      </p:sp>
      <p:pic>
        <p:nvPicPr>
          <p:cNvPr id="4100" name="Obraz 24" descr="boniewo.pn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357813" y="3214688"/>
            <a:ext cx="715962" cy="8429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angle 2"/>
          <p:cNvSpPr>
            <a:spLocks noGrp="1" noChangeArrowheads="1"/>
          </p:cNvSpPr>
          <p:nvPr>
            <p:ph type="title"/>
          </p:nvPr>
        </p:nvSpPr>
        <p:spPr>
          <a:xfrm>
            <a:off x="468313" y="188913"/>
            <a:ext cx="8318500" cy="1096962"/>
          </a:xfrm>
        </p:spPr>
        <p:txBody>
          <a:bodyPr/>
          <a:lstStyle/>
          <a:p>
            <a:pPr eaLnBrk="1" hangingPunct="1">
              <a:defRPr/>
            </a:pPr>
            <a:r>
              <a:rPr lang="pl-PL" sz="2800" b="1" dirty="0" smtClean="0">
                <a:solidFill>
                  <a:schemeClr val="accent6">
                    <a:lumMod val="75000"/>
                  </a:schemeClr>
                </a:solidFill>
              </a:rPr>
              <a:t>Definicje </a:t>
            </a:r>
            <a:endParaRPr lang="en-GB" sz="2800" b="1" dirty="0" smtClean="0">
              <a:solidFill>
                <a:schemeClr val="accent6">
                  <a:lumMod val="75000"/>
                </a:schemeClr>
              </a:solidFill>
            </a:endParaRPr>
          </a:p>
        </p:txBody>
      </p:sp>
      <p:sp>
        <p:nvSpPr>
          <p:cNvPr id="4" name="Prostokąt zaokrąglony 3"/>
          <p:cNvSpPr/>
          <p:nvPr/>
        </p:nvSpPr>
        <p:spPr>
          <a:xfrm>
            <a:off x="428625" y="1357313"/>
            <a:ext cx="8358188" cy="2357437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pl-PL" b="1" i="1" dirty="0"/>
              <a:t>Rewitalizacja</a:t>
            </a:r>
          </a:p>
          <a:p>
            <a:pPr algn="ctr">
              <a:defRPr/>
            </a:pPr>
            <a:r>
              <a:rPr lang="pl-PL" i="1" dirty="0"/>
              <a:t>proces wyprowadzania ze stanu kryzysowego obszarów zdegradowanych, prowadzony w sposób kompleksowy, poprzez zintegrowane działania na rzecz lokalnej społeczności, przestrzeni i gospodarki, skoncentrowane terytorialnie, prowadzone przez interesariuszy rewitalizacji na podstawie programu rewitalizacji</a:t>
            </a:r>
          </a:p>
          <a:p>
            <a:pPr algn="ctr">
              <a:defRPr/>
            </a:pPr>
            <a:endParaRPr lang="pl-PL" dirty="0"/>
          </a:p>
        </p:txBody>
      </p:sp>
      <p:sp>
        <p:nvSpPr>
          <p:cNvPr id="5" name="Prostokąt zaokrąglony 4"/>
          <p:cNvSpPr/>
          <p:nvPr/>
        </p:nvSpPr>
        <p:spPr>
          <a:xfrm>
            <a:off x="500034" y="4000504"/>
            <a:ext cx="8215370" cy="2500330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pl-PL" b="1" i="1" dirty="0"/>
              <a:t>Stan kryzysowy</a:t>
            </a:r>
          </a:p>
          <a:p>
            <a:pPr algn="ctr">
              <a:defRPr/>
            </a:pPr>
            <a:r>
              <a:rPr lang="pl-PL" i="1" dirty="0"/>
              <a:t>stan spowodowany koncentracją negatywnych zjawisk społecznych (w szczególności bezrobocia, ubóstwa, przestępczości, niskiego poziomu edukacji lub kapitału społecznego, niewystarczającego poziomu uczestnictwa w życiu publicznym </a:t>
            </a:r>
            <a:br>
              <a:rPr lang="pl-PL" i="1" dirty="0"/>
            </a:br>
            <a:r>
              <a:rPr lang="pl-PL" i="1" dirty="0"/>
              <a:t>i kulturalnym) współwystępujących z negatywnymi zjawiskami w co najmniej jednej z następujących sfer: gospodarczej, środowiskowej, przestrzenno-funkcjonalnej</a:t>
            </a:r>
            <a:endParaRPr lang="pl-PL" strike="sngStrike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2"/>
          <p:cNvSpPr>
            <a:spLocks noGrp="1" noChangeArrowheads="1"/>
          </p:cNvSpPr>
          <p:nvPr>
            <p:ph type="title"/>
          </p:nvPr>
        </p:nvSpPr>
        <p:spPr>
          <a:xfrm>
            <a:off x="468313" y="188913"/>
            <a:ext cx="8318500" cy="1096962"/>
          </a:xfrm>
        </p:spPr>
        <p:txBody>
          <a:bodyPr/>
          <a:lstStyle/>
          <a:p>
            <a:pPr eaLnBrk="1" hangingPunct="1">
              <a:defRPr/>
            </a:pPr>
            <a:r>
              <a:rPr lang="pl-PL" sz="2800" b="1" dirty="0" smtClean="0">
                <a:solidFill>
                  <a:schemeClr val="accent6">
                    <a:lumMod val="75000"/>
                  </a:schemeClr>
                </a:solidFill>
              </a:rPr>
              <a:t>Definicje c.d. </a:t>
            </a:r>
            <a:endParaRPr lang="en-GB" sz="2800" b="1" dirty="0" smtClean="0">
              <a:solidFill>
                <a:schemeClr val="accent6">
                  <a:lumMod val="75000"/>
                </a:schemeClr>
              </a:solidFill>
            </a:endParaRPr>
          </a:p>
        </p:txBody>
      </p:sp>
      <p:sp>
        <p:nvSpPr>
          <p:cNvPr id="4" name="Prostokąt zaokrąglony 3"/>
          <p:cNvSpPr/>
          <p:nvPr/>
        </p:nvSpPr>
        <p:spPr>
          <a:xfrm>
            <a:off x="357188" y="1000125"/>
            <a:ext cx="8358187" cy="1500188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pl-PL" b="1" i="1" dirty="0"/>
              <a:t>Obszar zdegradowany</a:t>
            </a:r>
          </a:p>
          <a:p>
            <a:pPr>
              <a:defRPr/>
            </a:pPr>
            <a:r>
              <a:rPr lang="pl-PL" i="1" dirty="0"/>
              <a:t>obszar, na którym zidentyfikowano stan kryzysowy. Obszar zdegradowany może być podzielony na podobszary, w tym podobszary nieposiadające ze sobą wspólnych granic pod warunkiem stwierdzenia stanu kryzysowego na każdym z podobszarów.</a:t>
            </a:r>
          </a:p>
          <a:p>
            <a:pPr algn="ctr">
              <a:defRPr/>
            </a:pPr>
            <a:endParaRPr lang="pl-PL" dirty="0"/>
          </a:p>
        </p:txBody>
      </p:sp>
      <p:sp>
        <p:nvSpPr>
          <p:cNvPr id="5" name="Prostokąt zaokrąglony 4"/>
          <p:cNvSpPr/>
          <p:nvPr/>
        </p:nvSpPr>
        <p:spPr>
          <a:xfrm>
            <a:off x="428625" y="2643188"/>
            <a:ext cx="8215313" cy="1857375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pl-PL" b="1" i="1" dirty="0"/>
              <a:t>Obszar rewitalizacji</a:t>
            </a:r>
          </a:p>
          <a:p>
            <a:pPr algn="just">
              <a:defRPr/>
            </a:pPr>
            <a:r>
              <a:rPr lang="pl-PL" i="1" dirty="0"/>
              <a:t>obszar obejmujący całość lub część obszaru zdegradowanego, cechujący się szczególną koncentracją negatywnych zjawisk, na którym, z uwagi na istotne znaczenie dla rozwoju lokalnego, zamierza się prowadzić rewitalizację.</a:t>
            </a:r>
          </a:p>
          <a:p>
            <a:pPr algn="ctr">
              <a:defRPr/>
            </a:pPr>
            <a:r>
              <a:rPr lang="pl-PL" b="1" i="1" dirty="0"/>
              <a:t>≤ 20% powierzchni gminy</a:t>
            </a:r>
          </a:p>
          <a:p>
            <a:pPr algn="ctr">
              <a:defRPr/>
            </a:pPr>
            <a:r>
              <a:rPr lang="pl-PL" b="1" i="1" dirty="0"/>
              <a:t>≤ 30% ludności gminy</a:t>
            </a:r>
            <a:endParaRPr lang="pl-PL" b="1" dirty="0"/>
          </a:p>
        </p:txBody>
      </p:sp>
      <p:sp>
        <p:nvSpPr>
          <p:cNvPr id="6" name="Prostokąt zaokrąglony 5"/>
          <p:cNvSpPr/>
          <p:nvPr/>
        </p:nvSpPr>
        <p:spPr>
          <a:xfrm>
            <a:off x="428625" y="4572000"/>
            <a:ext cx="8215313" cy="2071688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pl-PL" b="1" i="1" dirty="0"/>
              <a:t>Program rewitalizacji</a:t>
            </a:r>
          </a:p>
          <a:p>
            <a:pPr algn="ctr">
              <a:defRPr/>
            </a:pPr>
            <a:r>
              <a:rPr lang="pl-PL" i="1" dirty="0"/>
              <a:t>wieloletni program działań w sferze społecznej oraz gospodarczej przestrzenno-funkcjonalnej lub środowiskowej, zmierzający do wyprowadzenia obszarów rewitalizacji ze stanu kryzysowego oraz stworzenia warunków do ich zrównoważonego rozwoju, stanowiący narzędzie planowania, koordynowania i integrowania różnorodnych aktywności w ramach rewitalizacji.</a:t>
            </a:r>
          </a:p>
          <a:p>
            <a:pPr algn="ctr">
              <a:defRPr/>
            </a:pPr>
            <a:endParaRPr lang="pl-PL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457200"/>
            <a:ext cx="8229600" cy="1042988"/>
          </a:xfrm>
        </p:spPr>
        <p:txBody>
          <a:bodyPr/>
          <a:lstStyle/>
          <a:p>
            <a:pPr algn="ctr" eaLnBrk="1" hangingPunct="1"/>
            <a:r>
              <a:rPr lang="pl-PL" sz="3200" smtClean="0">
                <a:solidFill>
                  <a:schemeClr val="accent2"/>
                </a:solidFill>
              </a:rPr>
              <a:t>Podstawy prac nad rewitalizacją </a:t>
            </a:r>
            <a:br>
              <a:rPr lang="pl-PL" sz="3200" smtClean="0">
                <a:solidFill>
                  <a:schemeClr val="accent2"/>
                </a:solidFill>
              </a:rPr>
            </a:br>
            <a:r>
              <a:rPr lang="pl-PL" sz="3200" smtClean="0">
                <a:solidFill>
                  <a:schemeClr val="accent2"/>
                </a:solidFill>
              </a:rPr>
              <a:t>Gminy Boniewo</a:t>
            </a:r>
          </a:p>
        </p:txBody>
      </p:sp>
      <p:sp>
        <p:nvSpPr>
          <p:cNvPr id="7171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611188" y="1700213"/>
            <a:ext cx="8229600" cy="3886200"/>
          </a:xfrm>
        </p:spPr>
        <p:txBody>
          <a:bodyPr/>
          <a:lstStyle/>
          <a:p>
            <a:pPr marL="609600" indent="-609600" algn="just" eaLnBrk="1" hangingPunct="1"/>
            <a:r>
              <a:rPr lang="pl-PL" sz="2000" smtClean="0"/>
              <a:t>Polityka spójności społeczno-gospodarczej UE2014-2020</a:t>
            </a:r>
          </a:p>
          <a:p>
            <a:pPr marL="609600" indent="-609600" algn="just" eaLnBrk="1" hangingPunct="1"/>
            <a:r>
              <a:rPr lang="pl-PL" sz="2000" smtClean="0"/>
              <a:t>Polityka rozwoju województwa kujawsko-pomorskiego 2014-2020</a:t>
            </a:r>
          </a:p>
          <a:p>
            <a:pPr marL="609600" indent="-609600" algn="just" eaLnBrk="1" hangingPunct="1"/>
            <a:r>
              <a:rPr lang="pl-PL" sz="2000" smtClean="0"/>
              <a:t>Regionalny Program Operacyjny dla Województwa Kujawsko</a:t>
            </a:r>
            <a:br>
              <a:rPr lang="pl-PL" sz="2000" smtClean="0"/>
            </a:br>
            <a:r>
              <a:rPr lang="pl-PL" sz="2000" smtClean="0"/>
              <a:t>-Pomorskiego 2014-2020</a:t>
            </a:r>
          </a:p>
          <a:p>
            <a:pPr marL="609600" indent="-609600" algn="just" eaLnBrk="1" hangingPunct="1"/>
            <a:r>
              <a:rPr lang="pl-PL" sz="2000" smtClean="0"/>
              <a:t>Zasady programowania przedsięwzięć rewitalizacyjnych</a:t>
            </a:r>
          </a:p>
          <a:p>
            <a:pPr marL="609600" indent="-609600" algn="just" eaLnBrk="1" hangingPunct="1">
              <a:buFont typeface="Wingdings" pitchFamily="2" charset="2"/>
              <a:buNone/>
            </a:pPr>
            <a:r>
              <a:rPr lang="pl-PL" sz="2000" smtClean="0"/>
              <a:t>         w celu ubiegania się o środki finansowe w ramach Regionalnego Programu Operacyjnego Województwa Kujawsko-Pomorskiego na lata 2014-2020</a:t>
            </a:r>
          </a:p>
          <a:p>
            <a:pPr marL="609600" indent="-609600" algn="just" eaLnBrk="1" hangingPunct="1"/>
            <a:r>
              <a:rPr lang="pl-PL" sz="2000" smtClean="0"/>
              <a:t>Wytyczne w zakresie rewitalizacji w programach operacyjnych na lata 2014-2020. Ministerstwo Rozwoju 2 sierpnia 2016 r.</a:t>
            </a:r>
          </a:p>
          <a:p>
            <a:pPr marL="609600" indent="-609600" eaLnBrk="1" hangingPunct="1">
              <a:buFont typeface="Wingdings" pitchFamily="2" charset="2"/>
              <a:buNone/>
            </a:pPr>
            <a:endParaRPr lang="pl-PL" sz="2000" b="1" smtClean="0"/>
          </a:p>
          <a:p>
            <a:pPr marL="609600" indent="-609600" eaLnBrk="1" hangingPunct="1">
              <a:buFont typeface="Wingdings" pitchFamily="2" charset="2"/>
              <a:buNone/>
            </a:pPr>
            <a:endParaRPr lang="pl-PL" sz="2000" smtClean="0"/>
          </a:p>
          <a:p>
            <a:pPr marL="609600" indent="-609600" eaLnBrk="1" hangingPunct="1">
              <a:buFont typeface="Wingdings" pitchFamily="2" charset="2"/>
              <a:buNone/>
            </a:pPr>
            <a:endParaRPr lang="pl-PL" sz="200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500063" y="357188"/>
            <a:ext cx="8229600" cy="757237"/>
          </a:xfrm>
        </p:spPr>
        <p:txBody>
          <a:bodyPr/>
          <a:lstStyle/>
          <a:p>
            <a:pPr>
              <a:defRPr/>
            </a:pPr>
            <a:r>
              <a:rPr lang="pl-PL" sz="3200" dirty="0" smtClean="0">
                <a:solidFill>
                  <a:schemeClr val="accent2">
                    <a:lumMod val="75000"/>
                  </a:schemeClr>
                </a:solidFill>
              </a:rPr>
              <a:t>Proces  rewitalizacji  w Gminie Boniewo</a:t>
            </a:r>
            <a:endParaRPr lang="pl-PL" sz="3200" dirty="0">
              <a:solidFill>
                <a:schemeClr val="accent2">
                  <a:lumMod val="75000"/>
                </a:schemeClr>
              </a:solidFill>
            </a:endParaRPr>
          </a:p>
        </p:txBody>
      </p:sp>
      <p:pic>
        <p:nvPicPr>
          <p:cNvPr id="8195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000125" y="1214438"/>
            <a:ext cx="6715125" cy="54546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>
              <a:defRPr/>
            </a:pPr>
            <a:r>
              <a:rPr lang="pl-PL" sz="3200" dirty="0" smtClean="0">
                <a:solidFill>
                  <a:schemeClr val="accent2">
                    <a:lumMod val="75000"/>
                  </a:schemeClr>
                </a:solidFill>
              </a:rPr>
              <a:t>Proces rewitalizacji w Gminie Boniewo c.d.</a:t>
            </a:r>
            <a:endParaRPr lang="pl-PL" sz="3200" dirty="0">
              <a:solidFill>
                <a:schemeClr val="accent2">
                  <a:lumMod val="75000"/>
                </a:schemeClr>
              </a:solidFill>
            </a:endParaRPr>
          </a:p>
        </p:txBody>
      </p:sp>
      <p:sp>
        <p:nvSpPr>
          <p:cNvPr id="9219" name="Symbol zastępczy zawartości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pl-PL" smtClean="0"/>
              <a:t> </a:t>
            </a:r>
            <a:r>
              <a:rPr lang="pl-PL" sz="2000" b="1" smtClean="0"/>
              <a:t>Do dnia 31 grudnia 2023 r. </a:t>
            </a:r>
            <a:r>
              <a:rPr lang="pl-PL" sz="2000" smtClean="0"/>
              <a:t>dopuszcza się realizację przedsięwzięć wynikających z programu zawierającego działania służące wyprowadzeniu obszaru zdegradowanego ze stanu kryzysowego, przyjmowanego uchwałą rady gminy na podstawie ustawy o samorządzie gminnym ( Dz. U. 2016 poz.446 )</a:t>
            </a:r>
          </a:p>
          <a:p>
            <a:r>
              <a:rPr lang="pl-PL" sz="2000" b="1" smtClean="0"/>
              <a:t>Od 1 stycznia 2024 roku </a:t>
            </a:r>
            <a:r>
              <a:rPr lang="pl-PL" sz="2000" smtClean="0"/>
              <a:t>jedyną podstawą w gminach będzie gminny program rewitalizacji przyjęty uchwałą gminy zgodnie z wymogami wskazanymi w ustawie z dnia 9 października 2015 r.o rewitalizacji</a:t>
            </a:r>
          </a:p>
          <a:p>
            <a:endParaRPr lang="pl-PL" smtClean="0"/>
          </a:p>
          <a:p>
            <a:endParaRPr lang="pl-PL" smtClean="0"/>
          </a:p>
          <a:p>
            <a:endParaRPr lang="pl-PL" smtClean="0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457200"/>
            <a:ext cx="8229600" cy="1042988"/>
          </a:xfrm>
        </p:spPr>
        <p:txBody>
          <a:bodyPr/>
          <a:lstStyle/>
          <a:p>
            <a:pPr algn="ctr" eaLnBrk="1" hangingPunct="1">
              <a:defRPr/>
            </a:pPr>
            <a:r>
              <a:rPr lang="pl-PL" sz="3200" dirty="0" smtClean="0">
                <a:solidFill>
                  <a:schemeClr val="accent6">
                    <a:lumMod val="75000"/>
                  </a:schemeClr>
                </a:solidFill>
              </a:rPr>
              <a:t>Podstawy prawne Programu Rewitalizacji Gminy Boniewo 2017-2023</a:t>
            </a:r>
          </a:p>
        </p:txBody>
      </p:sp>
      <p:sp>
        <p:nvSpPr>
          <p:cNvPr id="1024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611188" y="1700213"/>
            <a:ext cx="8229600" cy="3886200"/>
          </a:xfrm>
        </p:spPr>
        <p:txBody>
          <a:bodyPr/>
          <a:lstStyle/>
          <a:p>
            <a:pPr algn="just"/>
            <a:r>
              <a:rPr lang="pl-PL" sz="2000" smtClean="0"/>
              <a:t>Program uchwalony będzie przez radę gminy, na podstawie art. 18 ust. 2 pkt 6 ustawy z dnia 8 marca 1990 r. o samorządzie gminnym  ( Dz. U. 2016 poz.446 )</a:t>
            </a:r>
          </a:p>
          <a:p>
            <a:pPr algn="just"/>
            <a:r>
              <a:rPr lang="pl-PL" sz="2000" smtClean="0"/>
              <a:t>Zasady programowania przedsięwzięć rewitalizacyjnych w celu ubiegania się o środki finansowe w ramach Regionalnego Programu Operacyjnego Województwa Kujawsko-Pomorskiego na lata 2014</a:t>
            </a:r>
            <a:br>
              <a:rPr lang="pl-PL" sz="2000" smtClean="0"/>
            </a:br>
            <a:r>
              <a:rPr lang="pl-PL" sz="2000" smtClean="0"/>
              <a:t>-2020 </a:t>
            </a:r>
          </a:p>
          <a:p>
            <a:pPr algn="just"/>
            <a:r>
              <a:rPr lang="pl-PL" sz="2000" smtClean="0"/>
              <a:t>Zgodny z celami Strategii Rozwoju Województwa Kujawsko</a:t>
            </a:r>
            <a:br>
              <a:rPr lang="pl-PL" sz="2000" smtClean="0"/>
            </a:br>
            <a:r>
              <a:rPr lang="pl-PL" sz="2000" smtClean="0"/>
              <a:t>-Pomorskiego do</a:t>
            </a:r>
            <a:r>
              <a:rPr lang="pl-PL" sz="2000" b="1" smtClean="0"/>
              <a:t> </a:t>
            </a:r>
            <a:r>
              <a:rPr lang="pl-PL" sz="2000" smtClean="0"/>
              <a:t>roku 2020+ oraz RPO WK-P 2014-2020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>
              <a:defRPr/>
            </a:pPr>
            <a:r>
              <a:rPr lang="pl-PL" sz="3200" dirty="0" smtClean="0">
                <a:solidFill>
                  <a:schemeClr val="accent2">
                    <a:lumMod val="75000"/>
                  </a:schemeClr>
                </a:solidFill>
              </a:rPr>
              <a:t>Współpraca w ramach PR Gminy Boniewo</a:t>
            </a:r>
            <a:endParaRPr lang="pl-PL" sz="3200" dirty="0">
              <a:solidFill>
                <a:schemeClr val="accent2">
                  <a:lumMod val="75000"/>
                </a:schemeClr>
              </a:solidFill>
            </a:endParaRPr>
          </a:p>
        </p:txBody>
      </p:sp>
      <p:graphicFrame>
        <p:nvGraphicFramePr>
          <p:cNvPr id="3" name="Diagram 2"/>
          <p:cNvGraphicFramePr/>
          <p:nvPr/>
        </p:nvGraphicFramePr>
        <p:xfrm>
          <a:off x="1000100" y="1428736"/>
          <a:ext cx="7215237" cy="521497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457200"/>
            <a:ext cx="8229600" cy="955675"/>
          </a:xfrm>
        </p:spPr>
        <p:txBody>
          <a:bodyPr/>
          <a:lstStyle/>
          <a:p>
            <a:pPr algn="ctr" eaLnBrk="1" hangingPunct="1"/>
            <a:r>
              <a:rPr lang="pl-PL" sz="3200" smtClean="0">
                <a:solidFill>
                  <a:schemeClr val="accent2"/>
                </a:solidFill>
              </a:rPr>
              <a:t>Zasady planowania działań rewitalizacyjnych </a:t>
            </a:r>
          </a:p>
        </p:txBody>
      </p:sp>
      <p:sp>
        <p:nvSpPr>
          <p:cNvPr id="9219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28625" y="1857375"/>
            <a:ext cx="8229600" cy="3886200"/>
          </a:xfrm>
        </p:spPr>
        <p:txBody>
          <a:bodyPr/>
          <a:lstStyle/>
          <a:p>
            <a:pPr>
              <a:buFont typeface="Wingdings" pitchFamily="2" charset="2"/>
              <a:buNone/>
              <a:defRPr/>
            </a:pPr>
            <a:r>
              <a:rPr lang="pl-PL" sz="2000" u="sng" dirty="0" smtClean="0"/>
              <a:t>Zasady regionalne:</a:t>
            </a:r>
          </a:p>
          <a:p>
            <a:pPr algn="just">
              <a:defRPr/>
            </a:pPr>
            <a:r>
              <a:rPr lang="pl-PL" sz="2000" dirty="0" smtClean="0"/>
              <a:t>Definiują pojęcia związane z rewitalizacją;</a:t>
            </a:r>
          </a:p>
          <a:p>
            <a:pPr algn="just">
              <a:defRPr/>
            </a:pPr>
            <a:r>
              <a:rPr lang="pl-PL" sz="2000" dirty="0" smtClean="0"/>
              <a:t>Określają sposób tworzenia programu rewitalizacji;</a:t>
            </a:r>
          </a:p>
          <a:p>
            <a:pPr algn="just">
              <a:defRPr/>
            </a:pPr>
            <a:r>
              <a:rPr lang="pl-PL" sz="2000" dirty="0" smtClean="0"/>
              <a:t>Wyznaczają zasady opracowywania programu rewitalizacji według nowych perspektyw finansowych (kompleksowość, komplementarność, koncentracji, partnerstwa i partycypacji);</a:t>
            </a:r>
          </a:p>
          <a:p>
            <a:pPr algn="just">
              <a:defRPr/>
            </a:pPr>
            <a:r>
              <a:rPr lang="pl-PL" sz="2000" dirty="0" smtClean="0"/>
              <a:t>Wskazują sposób wyznaczenia obszaru zdegradowanego i obszaru rewitalizacji;</a:t>
            </a:r>
          </a:p>
          <a:p>
            <a:pPr algn="just">
              <a:defRPr/>
            </a:pPr>
            <a:r>
              <a:rPr lang="pl-PL" sz="2000" dirty="0" smtClean="0"/>
              <a:t>Ustalają główne elementy PR;</a:t>
            </a:r>
          </a:p>
          <a:p>
            <a:pPr algn="just">
              <a:defRPr/>
            </a:pPr>
            <a:r>
              <a:rPr lang="pl-PL" sz="2000" dirty="0" smtClean="0"/>
              <a:t>Precyzują pożądane efekty procesów rewitalizacji.</a:t>
            </a:r>
          </a:p>
          <a:p>
            <a:pPr marL="609600" indent="-609600" eaLnBrk="1" hangingPunct="1">
              <a:lnSpc>
                <a:spcPct val="80000"/>
              </a:lnSpc>
              <a:buFont typeface="Wingdings" pitchFamily="2" charset="2"/>
              <a:buNone/>
              <a:defRPr/>
            </a:pPr>
            <a:endParaRPr lang="pl-PL" sz="2000" dirty="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Tytuł 1"/>
          <p:cNvSpPr>
            <a:spLocks noGrp="1"/>
          </p:cNvSpPr>
          <p:nvPr>
            <p:ph type="title"/>
          </p:nvPr>
        </p:nvSpPr>
        <p:spPr>
          <a:xfrm>
            <a:off x="571500" y="571500"/>
            <a:ext cx="8572500" cy="1139825"/>
          </a:xfrm>
        </p:spPr>
        <p:txBody>
          <a:bodyPr/>
          <a:lstStyle/>
          <a:p>
            <a:pPr algn="ctr" eaLnBrk="1" hangingPunct="1"/>
            <a:r>
              <a:rPr lang="pl-PL" sz="3200" smtClean="0">
                <a:solidFill>
                  <a:schemeClr val="accent1"/>
                </a:solidFill>
                <a:latin typeface="Calibri" pitchFamily="34" charset="0"/>
              </a:rPr>
              <a:t>Jak zaplanować rewitalizację Gminy </a:t>
            </a:r>
            <a:br>
              <a:rPr lang="pl-PL" sz="3200" smtClean="0">
                <a:solidFill>
                  <a:schemeClr val="accent1"/>
                </a:solidFill>
                <a:latin typeface="Calibri" pitchFamily="34" charset="0"/>
              </a:rPr>
            </a:br>
            <a:r>
              <a:rPr lang="pl-PL" sz="3200" smtClean="0">
                <a:solidFill>
                  <a:schemeClr val="accent1"/>
                </a:solidFill>
                <a:latin typeface="Calibri" pitchFamily="34" charset="0"/>
              </a:rPr>
              <a:t> i uzyskać efekty dla jej rozwoju?</a:t>
            </a:r>
            <a:r>
              <a:rPr lang="pl-PL" sz="3200" b="1" smtClean="0"/>
              <a:t/>
            </a:r>
            <a:br>
              <a:rPr lang="pl-PL" sz="3200" b="1" smtClean="0"/>
            </a:br>
            <a:endParaRPr lang="pl-PL" sz="4000" b="1" smtClean="0"/>
          </a:p>
        </p:txBody>
      </p:sp>
      <p:grpSp>
        <p:nvGrpSpPr>
          <p:cNvPr id="13315" name="Grupa 30"/>
          <p:cNvGrpSpPr>
            <a:grpSpLocks/>
          </p:cNvGrpSpPr>
          <p:nvPr/>
        </p:nvGrpSpPr>
        <p:grpSpPr bwMode="auto">
          <a:xfrm>
            <a:off x="571500" y="1285875"/>
            <a:ext cx="8286750" cy="5072063"/>
            <a:chOff x="357128" y="1214422"/>
            <a:chExt cx="8286896" cy="4857806"/>
          </a:xfrm>
        </p:grpSpPr>
        <p:sp>
          <p:nvSpPr>
            <p:cNvPr id="5" name="Elipsa 4"/>
            <p:cNvSpPr/>
            <p:nvPr/>
          </p:nvSpPr>
          <p:spPr bwMode="auto">
            <a:xfrm>
              <a:off x="357128" y="1285883"/>
              <a:ext cx="2357480" cy="857528"/>
            </a:xfrm>
            <a:prstGeom prst="ellipse">
              <a:avLst/>
            </a:prstGeom>
            <a:ln>
              <a:headEnd type="none" w="med" len="med"/>
              <a:tailEnd type="none" w="med" len="med"/>
            </a:ln>
          </p:spPr>
          <p:style>
            <a:lnRef idx="1">
              <a:schemeClr val="accent5"/>
            </a:lnRef>
            <a:fillRef idx="3">
              <a:schemeClr val="accent5"/>
            </a:fillRef>
            <a:effectRef idx="2">
              <a:schemeClr val="accent5"/>
            </a:effectRef>
            <a:fontRef idx="minor">
              <a:schemeClr val="lt1"/>
            </a:fontRef>
          </p:style>
          <p:txBody>
            <a:bodyPr/>
            <a:lstStyle/>
            <a:p>
              <a:pPr>
                <a:defRPr/>
              </a:pPr>
              <a:r>
                <a:rPr lang="pl-PL" sz="1400" dirty="0">
                  <a:solidFill>
                    <a:schemeClr val="tx1"/>
                  </a:solidFill>
                </a:rPr>
                <a:t>Diagnoza społeczno -gosp.</a:t>
              </a:r>
            </a:p>
          </p:txBody>
        </p:sp>
        <p:sp>
          <p:nvSpPr>
            <p:cNvPr id="6" name="Elipsa 5"/>
            <p:cNvSpPr/>
            <p:nvPr/>
          </p:nvSpPr>
          <p:spPr bwMode="auto">
            <a:xfrm>
              <a:off x="2786046" y="1214422"/>
              <a:ext cx="2428918" cy="1000449"/>
            </a:xfrm>
            <a:prstGeom prst="ellipse">
              <a:avLst/>
            </a:prstGeom>
            <a:ln>
              <a:headEnd type="none" w="med" len="med"/>
              <a:tailEnd type="none" w="med" len="med"/>
            </a:ln>
          </p:spPr>
          <p:style>
            <a:lnRef idx="1">
              <a:schemeClr val="accent5"/>
            </a:lnRef>
            <a:fillRef idx="3">
              <a:schemeClr val="accent5"/>
            </a:fillRef>
            <a:effectRef idx="2">
              <a:schemeClr val="accent5"/>
            </a:effectRef>
            <a:fontRef idx="minor">
              <a:schemeClr val="lt1"/>
            </a:fontRef>
          </p:style>
          <p:txBody>
            <a:bodyPr/>
            <a:lstStyle/>
            <a:p>
              <a:pPr>
                <a:defRPr/>
              </a:pPr>
              <a:r>
                <a:rPr lang="pl-PL" sz="1200" dirty="0">
                  <a:solidFill>
                    <a:schemeClr val="tx1"/>
                  </a:solidFill>
                </a:rPr>
                <a:t>Główne problemy rozwoju społeczno </a:t>
              </a:r>
              <a:br>
                <a:rPr lang="pl-PL" sz="1200" dirty="0">
                  <a:solidFill>
                    <a:schemeClr val="tx1"/>
                  </a:solidFill>
                </a:rPr>
              </a:br>
              <a:r>
                <a:rPr lang="pl-PL" sz="1200" dirty="0">
                  <a:solidFill>
                    <a:schemeClr val="tx1"/>
                  </a:solidFill>
                </a:rPr>
                <a:t>–gospodarczego Gminy </a:t>
              </a:r>
            </a:p>
          </p:txBody>
        </p:sp>
        <p:sp>
          <p:nvSpPr>
            <p:cNvPr id="7" name="Elipsa 6"/>
            <p:cNvSpPr/>
            <p:nvPr/>
          </p:nvSpPr>
          <p:spPr bwMode="auto">
            <a:xfrm>
              <a:off x="857200" y="4071329"/>
              <a:ext cx="2000285" cy="786067"/>
            </a:xfrm>
            <a:prstGeom prst="ellipse">
              <a:avLst/>
            </a:prstGeom>
            <a:ln>
              <a:headEnd type="none" w="med" len="med"/>
              <a:tailEnd type="none" w="med" len="med"/>
            </a:ln>
          </p:spPr>
          <p:style>
            <a:lnRef idx="1">
              <a:schemeClr val="accent5"/>
            </a:lnRef>
            <a:fillRef idx="3">
              <a:schemeClr val="accent5"/>
            </a:fillRef>
            <a:effectRef idx="2">
              <a:schemeClr val="accent5"/>
            </a:effectRef>
            <a:fontRef idx="minor">
              <a:schemeClr val="lt1"/>
            </a:fontRef>
          </p:style>
          <p:txBody>
            <a:bodyPr/>
            <a:lstStyle/>
            <a:p>
              <a:pPr algn="ctr">
                <a:defRPr/>
              </a:pPr>
              <a:r>
                <a:rPr lang="pl-PL" sz="1600" dirty="0">
                  <a:solidFill>
                    <a:schemeClr val="tx1"/>
                  </a:solidFill>
                </a:rPr>
                <a:t>Projekty Główne</a:t>
              </a:r>
            </a:p>
          </p:txBody>
        </p:sp>
        <p:sp>
          <p:nvSpPr>
            <p:cNvPr id="8" name="Elipsa 7"/>
            <p:cNvSpPr/>
            <p:nvPr/>
          </p:nvSpPr>
          <p:spPr bwMode="auto">
            <a:xfrm>
              <a:off x="3071801" y="4071329"/>
              <a:ext cx="2143163" cy="786067"/>
            </a:xfrm>
            <a:prstGeom prst="ellipse">
              <a:avLst/>
            </a:prstGeom>
            <a:ln>
              <a:headEnd type="none" w="med" len="med"/>
              <a:tailEnd type="none" w="med" len="med"/>
            </a:ln>
          </p:spPr>
          <p:style>
            <a:lnRef idx="1">
              <a:schemeClr val="accent5"/>
            </a:lnRef>
            <a:fillRef idx="3">
              <a:schemeClr val="accent5"/>
            </a:fillRef>
            <a:effectRef idx="2">
              <a:schemeClr val="accent5"/>
            </a:effectRef>
            <a:fontRef idx="minor">
              <a:schemeClr val="lt1"/>
            </a:fontRef>
          </p:style>
          <p:txBody>
            <a:bodyPr/>
            <a:lstStyle/>
            <a:p>
              <a:pPr algn="ctr">
                <a:defRPr/>
              </a:pPr>
              <a:r>
                <a:rPr lang="pl-PL" sz="1600" dirty="0">
                  <a:solidFill>
                    <a:schemeClr val="tx1"/>
                  </a:solidFill>
                </a:rPr>
                <a:t>Cele i efekty rewitalizacji</a:t>
              </a:r>
            </a:p>
          </p:txBody>
        </p:sp>
        <p:sp>
          <p:nvSpPr>
            <p:cNvPr id="9" name="Prostokąt zaokrąglony 8"/>
            <p:cNvSpPr/>
            <p:nvPr/>
          </p:nvSpPr>
          <p:spPr bwMode="auto">
            <a:xfrm>
              <a:off x="1643026" y="2858018"/>
              <a:ext cx="3000428" cy="643146"/>
            </a:xfrm>
            <a:prstGeom prst="roundRect">
              <a:avLst/>
            </a:prstGeom>
            <a:ln>
              <a:prstDash val="dash"/>
              <a:headEnd type="none" w="med" len="med"/>
              <a:tailEnd type="none" w="med" len="med"/>
            </a:ln>
          </p:spPr>
          <p:style>
            <a:lnRef idx="1">
              <a:schemeClr val="accent5"/>
            </a:lnRef>
            <a:fillRef idx="3">
              <a:schemeClr val="accent5"/>
            </a:fillRef>
            <a:effectRef idx="2">
              <a:schemeClr val="accent5"/>
            </a:effectRef>
            <a:fontRef idx="minor">
              <a:schemeClr val="lt1"/>
            </a:fontRef>
          </p:style>
          <p:txBody>
            <a:bodyPr/>
            <a:lstStyle/>
            <a:p>
              <a:pPr algn="ctr">
                <a:defRPr/>
              </a:pPr>
              <a:r>
                <a:rPr lang="pl-PL" sz="1600" i="1" dirty="0">
                  <a:solidFill>
                    <a:schemeClr val="tx1"/>
                  </a:solidFill>
                </a:rPr>
                <a:t>Problemy i wskaźniki  </a:t>
              </a:r>
            </a:p>
          </p:txBody>
        </p:sp>
        <p:sp>
          <p:nvSpPr>
            <p:cNvPr id="10" name="Elipsa 9"/>
            <p:cNvSpPr/>
            <p:nvPr/>
          </p:nvSpPr>
          <p:spPr bwMode="auto">
            <a:xfrm>
              <a:off x="5572158" y="1285883"/>
              <a:ext cx="2714673" cy="928988"/>
            </a:xfrm>
            <a:prstGeom prst="ellipse">
              <a:avLst/>
            </a:prstGeom>
            <a:ln>
              <a:headEnd type="none" w="med" len="med"/>
              <a:tailEnd type="none" w="med" len="med"/>
            </a:ln>
          </p:spPr>
          <p:style>
            <a:lnRef idx="1">
              <a:schemeClr val="accent5"/>
            </a:lnRef>
            <a:fillRef idx="3">
              <a:schemeClr val="accent5"/>
            </a:fillRef>
            <a:effectRef idx="2">
              <a:schemeClr val="accent5"/>
            </a:effectRef>
            <a:fontRef idx="minor">
              <a:schemeClr val="lt1"/>
            </a:fontRef>
          </p:style>
          <p:txBody>
            <a:bodyPr/>
            <a:lstStyle/>
            <a:p>
              <a:pPr>
                <a:defRPr/>
              </a:pPr>
              <a:r>
                <a:rPr lang="pl-PL" sz="1400" dirty="0">
                  <a:solidFill>
                    <a:schemeClr val="tx1"/>
                  </a:solidFill>
                </a:rPr>
                <a:t>Obszary Zdegradowane </a:t>
              </a:r>
              <a:br>
                <a:rPr lang="pl-PL" sz="1400" dirty="0">
                  <a:solidFill>
                    <a:schemeClr val="tx1"/>
                  </a:solidFill>
                </a:rPr>
              </a:br>
              <a:r>
                <a:rPr lang="pl-PL" sz="1400" dirty="0">
                  <a:solidFill>
                    <a:schemeClr val="tx1"/>
                  </a:solidFill>
                </a:rPr>
                <a:t>i Rewitalizacji</a:t>
              </a:r>
            </a:p>
          </p:txBody>
        </p:sp>
        <p:sp>
          <p:nvSpPr>
            <p:cNvPr id="11" name="Prostokąt zaokrąglony 10"/>
            <p:cNvSpPr/>
            <p:nvPr/>
          </p:nvSpPr>
          <p:spPr bwMode="auto">
            <a:xfrm>
              <a:off x="5072086" y="2357793"/>
              <a:ext cx="3571938" cy="1784996"/>
            </a:xfrm>
            <a:prstGeom prst="roundRect">
              <a:avLst/>
            </a:prstGeom>
            <a:ln>
              <a:headEnd type="none" w="med" len="med"/>
              <a:tailEnd type="none" w="med" len="med"/>
            </a:ln>
          </p:spPr>
          <p:style>
            <a:lnRef idx="1">
              <a:schemeClr val="accent5"/>
            </a:lnRef>
            <a:fillRef idx="2">
              <a:schemeClr val="accent5"/>
            </a:fillRef>
            <a:effectRef idx="1">
              <a:schemeClr val="accent5"/>
            </a:effectRef>
            <a:fontRef idx="minor">
              <a:schemeClr val="dk1"/>
            </a:fontRef>
          </p:style>
          <p:txBody>
            <a:bodyPr/>
            <a:lstStyle/>
            <a:p>
              <a:pPr marL="457200" indent="-457200">
                <a:buFontTx/>
                <a:buAutoNum type="arabicParenR"/>
                <a:defRPr/>
              </a:pPr>
              <a:r>
                <a:rPr lang="pl-PL" sz="1400" dirty="0">
                  <a:latin typeface="Calibri" pitchFamily="34" charset="0"/>
                </a:rPr>
                <a:t>Rozwój społeczno-gospodarczy</a:t>
              </a:r>
            </a:p>
            <a:p>
              <a:pPr marL="457200" indent="-457200">
                <a:buFontTx/>
                <a:buAutoNum type="arabicParenR"/>
                <a:defRPr/>
              </a:pPr>
              <a:r>
                <a:rPr lang="pl-PL" sz="1400" dirty="0">
                  <a:latin typeface="Calibri" pitchFamily="34" charset="0"/>
                </a:rPr>
                <a:t>Wsparcie przedsiębiorczości </a:t>
              </a:r>
            </a:p>
            <a:p>
              <a:pPr marL="457200" indent="-457200">
                <a:buFontTx/>
                <a:buAutoNum type="arabicParenR"/>
                <a:defRPr/>
              </a:pPr>
              <a:r>
                <a:rPr lang="pl-PL" sz="1400" dirty="0">
                  <a:latin typeface="Calibri" pitchFamily="34" charset="0"/>
                </a:rPr>
                <a:t>Aktywizacja zawodowa i edukacja  dla potrzeb konkurencyjnej gospodarki </a:t>
              </a:r>
            </a:p>
            <a:p>
              <a:pPr marL="457200" indent="-457200">
                <a:buFontTx/>
                <a:buAutoNum type="arabicParenR"/>
                <a:defRPr/>
              </a:pPr>
              <a:r>
                <a:rPr lang="pl-PL" sz="1400" dirty="0">
                  <a:latin typeface="Calibri" pitchFamily="34" charset="0"/>
                </a:rPr>
                <a:t>Rozwój  infrastruktury</a:t>
              </a:r>
            </a:p>
            <a:p>
              <a:pPr marL="457200" indent="-457200">
                <a:buFontTx/>
                <a:buAutoNum type="arabicParenR"/>
                <a:defRPr/>
              </a:pPr>
              <a:r>
                <a:rPr lang="pl-PL" sz="1400" dirty="0">
                  <a:latin typeface="Calibri" pitchFamily="34" charset="0"/>
                </a:rPr>
                <a:t>Edukacja </a:t>
              </a:r>
            </a:p>
            <a:p>
              <a:pPr marL="457200" indent="-457200">
                <a:buFontTx/>
                <a:buAutoNum type="arabicParenR"/>
                <a:defRPr/>
              </a:pPr>
              <a:r>
                <a:rPr lang="pl-PL" sz="1400" dirty="0">
                  <a:latin typeface="Calibri" pitchFamily="34" charset="0"/>
                </a:rPr>
                <a:t>Ochrona  zdrowia</a:t>
              </a:r>
            </a:p>
            <a:p>
              <a:pPr marL="457200" indent="-457200">
                <a:buFontTx/>
                <a:buAutoNum type="arabicParenR"/>
                <a:defRPr/>
              </a:pPr>
              <a:r>
                <a:rPr lang="pl-PL" sz="1400" dirty="0">
                  <a:latin typeface="Calibri" pitchFamily="34" charset="0"/>
                </a:rPr>
                <a:t>Turystyka i rekreacja oraz sport </a:t>
              </a:r>
            </a:p>
            <a:p>
              <a:pPr>
                <a:defRPr/>
              </a:pPr>
              <a:endParaRPr lang="pl-PL" sz="1200" dirty="0">
                <a:solidFill>
                  <a:schemeClr val="tx1"/>
                </a:solidFill>
              </a:endParaRPr>
            </a:p>
          </p:txBody>
        </p:sp>
        <p:sp>
          <p:nvSpPr>
            <p:cNvPr id="12" name="Prostokąt zaokrąglony 11"/>
            <p:cNvSpPr/>
            <p:nvPr/>
          </p:nvSpPr>
          <p:spPr bwMode="auto">
            <a:xfrm>
              <a:off x="5286403" y="4285711"/>
              <a:ext cx="3357621" cy="1786517"/>
            </a:xfrm>
            <a:prstGeom prst="roundRect">
              <a:avLst/>
            </a:prstGeom>
            <a:ln>
              <a:headEnd type="none" w="med" len="med"/>
              <a:tailEnd type="none" w="med" len="med"/>
            </a:ln>
          </p:spPr>
          <p:style>
            <a:lnRef idx="1">
              <a:schemeClr val="accent5"/>
            </a:lnRef>
            <a:fillRef idx="2">
              <a:schemeClr val="accent5"/>
            </a:fillRef>
            <a:effectRef idx="1">
              <a:schemeClr val="accent5"/>
            </a:effectRef>
            <a:fontRef idx="minor">
              <a:schemeClr val="dk1"/>
            </a:fontRef>
          </p:style>
          <p:txBody>
            <a:bodyPr/>
            <a:lstStyle/>
            <a:p>
              <a:pPr marL="457200" indent="-457200">
                <a:buFontTx/>
                <a:buAutoNum type="arabicParenR"/>
                <a:defRPr/>
              </a:pPr>
              <a:r>
                <a:rPr lang="pl-PL" sz="1400" dirty="0">
                  <a:latin typeface="Calibri" pitchFamily="34" charset="0"/>
                </a:rPr>
                <a:t>Nowe inwestycje</a:t>
              </a:r>
            </a:p>
            <a:p>
              <a:pPr marL="457200" indent="-457200">
                <a:buFontTx/>
                <a:buAutoNum type="arabicParenR"/>
                <a:defRPr/>
              </a:pPr>
              <a:r>
                <a:rPr lang="pl-PL" sz="1400" dirty="0">
                  <a:latin typeface="Calibri" pitchFamily="34" charset="0"/>
                </a:rPr>
                <a:t>Lepsza jakość życia mieszkańców </a:t>
              </a:r>
            </a:p>
            <a:p>
              <a:pPr marL="457200" indent="-457200">
                <a:buFontTx/>
                <a:buAutoNum type="arabicParenR"/>
                <a:defRPr/>
              </a:pPr>
              <a:r>
                <a:rPr lang="pl-PL" sz="1400" dirty="0">
                  <a:latin typeface="Calibri" pitchFamily="34" charset="0"/>
                </a:rPr>
                <a:t>Środowisko i bezpieczeństwo</a:t>
              </a:r>
            </a:p>
            <a:p>
              <a:pPr marL="457200" indent="-457200">
                <a:buFontTx/>
                <a:buAutoNum type="arabicParenR"/>
                <a:defRPr/>
              </a:pPr>
              <a:r>
                <a:rPr lang="pl-PL" sz="1400" dirty="0">
                  <a:latin typeface="Calibri" pitchFamily="34" charset="0"/>
                </a:rPr>
                <a:t>Gmina  przyjazna i otwarta </a:t>
              </a:r>
            </a:p>
            <a:p>
              <a:pPr>
                <a:defRPr/>
              </a:pPr>
              <a:endParaRPr lang="pl-PL" dirty="0">
                <a:solidFill>
                  <a:schemeClr val="tx1"/>
                </a:solidFill>
              </a:endParaRPr>
            </a:p>
          </p:txBody>
        </p:sp>
        <p:cxnSp>
          <p:nvCxnSpPr>
            <p:cNvPr id="13329" name="Łącznik prosty ze strzałką 13"/>
            <p:cNvCxnSpPr>
              <a:cxnSpLocks noChangeShapeType="1"/>
            </p:cNvCxnSpPr>
            <p:nvPr/>
          </p:nvCxnSpPr>
          <p:spPr bwMode="auto">
            <a:xfrm>
              <a:off x="2571736" y="1785926"/>
              <a:ext cx="357190" cy="1588"/>
            </a:xfrm>
            <a:prstGeom prst="straightConnector1">
              <a:avLst/>
            </a:prstGeom>
            <a:noFill/>
            <a:ln w="9525" algn="ctr">
              <a:solidFill>
                <a:schemeClr val="tx1"/>
              </a:solidFill>
              <a:round/>
              <a:headEnd/>
              <a:tailEnd type="arrow" w="med" len="med"/>
            </a:ln>
          </p:spPr>
        </p:cxnSp>
        <p:cxnSp>
          <p:nvCxnSpPr>
            <p:cNvPr id="13330" name="Łącznik prosty ze strzałką 15"/>
            <p:cNvCxnSpPr>
              <a:cxnSpLocks noChangeShapeType="1"/>
            </p:cNvCxnSpPr>
            <p:nvPr/>
          </p:nvCxnSpPr>
          <p:spPr bwMode="auto">
            <a:xfrm>
              <a:off x="5143504" y="1714488"/>
              <a:ext cx="428628" cy="1588"/>
            </a:xfrm>
            <a:prstGeom prst="straightConnector1">
              <a:avLst/>
            </a:prstGeom>
            <a:noFill/>
            <a:ln w="9525" algn="ctr">
              <a:solidFill>
                <a:schemeClr val="tx1"/>
              </a:solidFill>
              <a:round/>
              <a:headEnd/>
              <a:tailEnd type="arrow" w="med" len="med"/>
            </a:ln>
          </p:spPr>
        </p:cxnSp>
        <p:cxnSp>
          <p:nvCxnSpPr>
            <p:cNvPr id="13331" name="Łącznik prosty ze strzałką 17"/>
            <p:cNvCxnSpPr>
              <a:cxnSpLocks noChangeShapeType="1"/>
            </p:cNvCxnSpPr>
            <p:nvPr/>
          </p:nvCxnSpPr>
          <p:spPr bwMode="auto">
            <a:xfrm rot="5400000">
              <a:off x="2178827" y="3679033"/>
              <a:ext cx="500066" cy="285752"/>
            </a:xfrm>
            <a:prstGeom prst="straightConnector1">
              <a:avLst/>
            </a:prstGeom>
            <a:noFill/>
            <a:ln w="9525" algn="ctr">
              <a:solidFill>
                <a:schemeClr val="tx1"/>
              </a:solidFill>
              <a:prstDash val="dash"/>
              <a:round/>
              <a:headEnd/>
              <a:tailEnd type="arrow" w="med" len="med"/>
            </a:ln>
          </p:spPr>
        </p:cxnSp>
        <p:cxnSp>
          <p:nvCxnSpPr>
            <p:cNvPr id="13332" name="Łącznik prosty ze strzałką 19"/>
            <p:cNvCxnSpPr>
              <a:cxnSpLocks noChangeShapeType="1"/>
            </p:cNvCxnSpPr>
            <p:nvPr/>
          </p:nvCxnSpPr>
          <p:spPr bwMode="auto">
            <a:xfrm rot="16200000" flipH="1">
              <a:off x="3607587" y="3750471"/>
              <a:ext cx="500066" cy="142876"/>
            </a:xfrm>
            <a:prstGeom prst="straightConnector1">
              <a:avLst/>
            </a:prstGeom>
            <a:noFill/>
            <a:ln w="9525" algn="ctr">
              <a:solidFill>
                <a:schemeClr val="tx1"/>
              </a:solidFill>
              <a:prstDash val="dash"/>
              <a:round/>
              <a:headEnd/>
              <a:tailEnd type="arrow" w="med" len="med"/>
            </a:ln>
          </p:spPr>
        </p:cxnSp>
        <p:cxnSp>
          <p:nvCxnSpPr>
            <p:cNvPr id="13333" name="Łącznik prosty 23"/>
            <p:cNvCxnSpPr>
              <a:cxnSpLocks noChangeShapeType="1"/>
              <a:stCxn id="7" idx="6"/>
              <a:endCxn id="8" idx="2"/>
            </p:cNvCxnSpPr>
            <p:nvPr/>
          </p:nvCxnSpPr>
          <p:spPr bwMode="auto">
            <a:xfrm>
              <a:off x="2857488" y="4464851"/>
              <a:ext cx="214314" cy="1588"/>
            </a:xfrm>
            <a:prstGeom prst="line">
              <a:avLst/>
            </a:prstGeom>
            <a:noFill/>
            <a:ln w="9525" algn="ctr">
              <a:solidFill>
                <a:schemeClr val="tx1"/>
              </a:solidFill>
              <a:prstDash val="dash"/>
              <a:round/>
              <a:headEnd/>
              <a:tailEnd/>
            </a:ln>
          </p:spPr>
        </p:cxnSp>
        <p:cxnSp>
          <p:nvCxnSpPr>
            <p:cNvPr id="13334" name="Łącznik prosty ze strzałką 25"/>
            <p:cNvCxnSpPr>
              <a:cxnSpLocks noChangeShapeType="1"/>
              <a:stCxn id="9" idx="3"/>
            </p:cNvCxnSpPr>
            <p:nvPr/>
          </p:nvCxnSpPr>
          <p:spPr bwMode="auto">
            <a:xfrm flipV="1">
              <a:off x="4643423" y="3175260"/>
              <a:ext cx="479973" cy="3707"/>
            </a:xfrm>
            <a:prstGeom prst="straightConnector1">
              <a:avLst/>
            </a:prstGeom>
            <a:noFill/>
            <a:ln w="9525" algn="ctr">
              <a:solidFill>
                <a:schemeClr val="tx1"/>
              </a:solidFill>
              <a:round/>
              <a:headEnd/>
              <a:tailEnd type="arrow" w="med" len="med"/>
            </a:ln>
          </p:spPr>
        </p:cxnSp>
        <p:cxnSp>
          <p:nvCxnSpPr>
            <p:cNvPr id="13335" name="Łącznik prosty ze strzałką 27"/>
            <p:cNvCxnSpPr>
              <a:cxnSpLocks noChangeShapeType="1"/>
            </p:cNvCxnSpPr>
            <p:nvPr/>
          </p:nvCxnSpPr>
          <p:spPr bwMode="auto">
            <a:xfrm>
              <a:off x="5143504" y="4643446"/>
              <a:ext cx="214314" cy="1588"/>
            </a:xfrm>
            <a:prstGeom prst="straightConnector1">
              <a:avLst/>
            </a:prstGeom>
            <a:noFill/>
            <a:ln w="9525" algn="ctr">
              <a:solidFill>
                <a:schemeClr val="tx1"/>
              </a:solidFill>
              <a:round/>
              <a:headEnd/>
              <a:tailEnd type="arrow" w="med" len="med"/>
            </a:ln>
          </p:spPr>
        </p:cxnSp>
        <p:cxnSp>
          <p:nvCxnSpPr>
            <p:cNvPr id="13336" name="Łącznik prosty ze strzałką 29"/>
            <p:cNvCxnSpPr>
              <a:cxnSpLocks noChangeShapeType="1"/>
              <a:endCxn id="11" idx="0"/>
            </p:cNvCxnSpPr>
            <p:nvPr/>
          </p:nvCxnSpPr>
          <p:spPr bwMode="auto">
            <a:xfrm rot="5400000">
              <a:off x="6715185" y="2214545"/>
              <a:ext cx="285762" cy="19"/>
            </a:xfrm>
            <a:prstGeom prst="straightConnector1">
              <a:avLst/>
            </a:prstGeom>
            <a:noFill/>
            <a:ln w="9525" algn="ctr">
              <a:solidFill>
                <a:schemeClr val="tx1"/>
              </a:solidFill>
              <a:round/>
              <a:headEnd/>
              <a:tailEnd type="arrow" w="med" len="med"/>
            </a:ln>
          </p:spPr>
        </p:cxnSp>
      </p:grpSp>
      <p:sp>
        <p:nvSpPr>
          <p:cNvPr id="20" name="Prostokąt 19"/>
          <p:cNvSpPr/>
          <p:nvPr/>
        </p:nvSpPr>
        <p:spPr bwMode="auto">
          <a:xfrm>
            <a:off x="1785938" y="5572125"/>
            <a:ext cx="3286125" cy="714375"/>
          </a:xfrm>
          <a:prstGeom prst="rect">
            <a:avLst/>
          </a:prstGeom>
          <a:ln>
            <a:headEnd type="none" w="med" len="med"/>
            <a:tailEnd type="none" w="med" len="med"/>
          </a:ln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/>
          <a:lstStyle/>
          <a:p>
            <a:pPr algn="ctr">
              <a:defRPr/>
            </a:pPr>
            <a:r>
              <a:rPr lang="pl-PL" sz="1600" dirty="0">
                <a:solidFill>
                  <a:schemeClr val="tx1"/>
                </a:solidFill>
                <a:latin typeface="Calibri" pitchFamily="34" charset="0"/>
              </a:rPr>
              <a:t>Instrumenty wsparcia </a:t>
            </a:r>
            <a:r>
              <a:rPr lang="pl-PL" sz="1600" dirty="0">
                <a:latin typeface="Calibri" pitchFamily="34" charset="0"/>
              </a:rPr>
              <a:t>i finansowania rewitalizacji Gminy </a:t>
            </a:r>
            <a:endParaRPr lang="pl-PL" sz="1600" dirty="0">
              <a:solidFill>
                <a:schemeClr val="tx1"/>
              </a:solidFill>
              <a:latin typeface="Calibri" pitchFamily="34" charset="0"/>
            </a:endParaRPr>
          </a:p>
        </p:txBody>
      </p:sp>
      <p:sp>
        <p:nvSpPr>
          <p:cNvPr id="21" name="Prostokąt zaokrąglony 20"/>
          <p:cNvSpPr/>
          <p:nvPr/>
        </p:nvSpPr>
        <p:spPr bwMode="auto">
          <a:xfrm>
            <a:off x="571500" y="2286000"/>
            <a:ext cx="1214438" cy="714375"/>
          </a:xfrm>
          <a:prstGeom prst="roundRect">
            <a:avLst/>
          </a:prstGeom>
          <a:ln>
            <a:headEnd type="none" w="med" len="med"/>
            <a:tailEnd type="none" w="med" len="med"/>
          </a:ln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/>
          <a:lstStyle/>
          <a:p>
            <a:pPr>
              <a:defRPr/>
            </a:pPr>
            <a:r>
              <a:rPr lang="pl-PL" sz="1200" dirty="0">
                <a:solidFill>
                  <a:schemeClr val="tx1"/>
                </a:solidFill>
                <a:latin typeface="Calibri" pitchFamily="34" charset="0"/>
              </a:rPr>
              <a:t>Społeczna</a:t>
            </a:r>
          </a:p>
        </p:txBody>
      </p:sp>
      <p:sp>
        <p:nvSpPr>
          <p:cNvPr id="22" name="Prostokąt zaokrąglony 21"/>
          <p:cNvSpPr/>
          <p:nvPr/>
        </p:nvSpPr>
        <p:spPr bwMode="auto">
          <a:xfrm>
            <a:off x="571500" y="3214688"/>
            <a:ext cx="1214438" cy="928687"/>
          </a:xfrm>
          <a:prstGeom prst="roundRect">
            <a:avLst/>
          </a:prstGeom>
          <a:ln>
            <a:headEnd type="none" w="med" len="med"/>
            <a:tailEnd type="none" w="med" len="med"/>
          </a:ln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/>
          <a:lstStyle/>
          <a:p>
            <a:pPr>
              <a:defRPr/>
            </a:pPr>
            <a:r>
              <a:rPr lang="pl-PL" sz="1200" dirty="0">
                <a:solidFill>
                  <a:schemeClr val="tx1"/>
                </a:solidFill>
                <a:latin typeface="Calibri" pitchFamily="34" charset="0"/>
              </a:rPr>
              <a:t>Przestrzenno-infrastrukturalna </a:t>
            </a:r>
          </a:p>
        </p:txBody>
      </p:sp>
      <p:cxnSp>
        <p:nvCxnSpPr>
          <p:cNvPr id="13319" name="Łącznik prosty ze strzałką 23"/>
          <p:cNvCxnSpPr>
            <a:cxnSpLocks noChangeShapeType="1"/>
          </p:cNvCxnSpPr>
          <p:nvPr/>
        </p:nvCxnSpPr>
        <p:spPr bwMode="auto">
          <a:xfrm rot="5400000" flipH="1" flipV="1">
            <a:off x="2929731" y="5142707"/>
            <a:ext cx="428625" cy="1588"/>
          </a:xfrm>
          <a:prstGeom prst="straightConnector1">
            <a:avLst/>
          </a:prstGeom>
          <a:noFill/>
          <a:ln w="9525" algn="ctr">
            <a:solidFill>
              <a:schemeClr val="tx1"/>
            </a:solidFill>
            <a:round/>
            <a:headEnd/>
            <a:tailEnd type="arrow" w="med" len="med"/>
          </a:ln>
        </p:spPr>
      </p:cxnSp>
      <p:cxnSp>
        <p:nvCxnSpPr>
          <p:cNvPr id="13320" name="Łącznik prosty ze strzałką 25"/>
          <p:cNvCxnSpPr>
            <a:cxnSpLocks noChangeShapeType="1"/>
          </p:cNvCxnSpPr>
          <p:nvPr/>
        </p:nvCxnSpPr>
        <p:spPr bwMode="auto">
          <a:xfrm>
            <a:off x="1643063" y="3143250"/>
            <a:ext cx="357187" cy="1588"/>
          </a:xfrm>
          <a:prstGeom prst="straightConnector1">
            <a:avLst/>
          </a:prstGeom>
          <a:noFill/>
          <a:ln w="9525" algn="ctr">
            <a:solidFill>
              <a:schemeClr val="tx1"/>
            </a:solidFill>
            <a:round/>
            <a:headEnd/>
            <a:tailEnd type="arrow" w="med" len="med"/>
          </a:ln>
        </p:spPr>
      </p:cxn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 eaLnBrk="1" hangingPunct="1"/>
            <a:r>
              <a:rPr lang="pl-PL" sz="3200" smtClean="0">
                <a:solidFill>
                  <a:schemeClr val="accent1"/>
                </a:solidFill>
              </a:rPr>
              <a:t>Elementy procesu rewitalizacyjnego Gminy Boniewo</a:t>
            </a:r>
          </a:p>
        </p:txBody>
      </p:sp>
      <p:graphicFrame>
        <p:nvGraphicFramePr>
          <p:cNvPr id="4" name="Diagram 3"/>
          <p:cNvGraphicFramePr/>
          <p:nvPr/>
        </p:nvGraphicFramePr>
        <p:xfrm>
          <a:off x="500034" y="1928802"/>
          <a:ext cx="8358246" cy="435771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>
              <a:defRPr/>
            </a:pPr>
            <a:r>
              <a:rPr lang="pl-PL" sz="3200" dirty="0" smtClean="0">
                <a:solidFill>
                  <a:schemeClr val="accent2">
                    <a:lumMod val="75000"/>
                  </a:schemeClr>
                </a:solidFill>
              </a:rPr>
              <a:t>Prace nad rewitalizacją Gminy Boniewo </a:t>
            </a:r>
            <a:br>
              <a:rPr lang="pl-PL" sz="3200" dirty="0" smtClean="0">
                <a:solidFill>
                  <a:schemeClr val="accent2">
                    <a:lumMod val="75000"/>
                  </a:schemeClr>
                </a:solidFill>
              </a:rPr>
            </a:br>
            <a:r>
              <a:rPr lang="pl-PL" sz="3200" dirty="0" smtClean="0">
                <a:solidFill>
                  <a:schemeClr val="accent2">
                    <a:lumMod val="75000"/>
                  </a:schemeClr>
                </a:solidFill>
              </a:rPr>
              <a:t>(stan na dzień 24 marca 2015 roku)</a:t>
            </a:r>
            <a:endParaRPr lang="pl-PL" sz="3200" dirty="0">
              <a:solidFill>
                <a:schemeClr val="accent2">
                  <a:lumMod val="75000"/>
                </a:schemeClr>
              </a:solidFill>
            </a:endParaRPr>
          </a:p>
        </p:txBody>
      </p:sp>
      <p:sp>
        <p:nvSpPr>
          <p:cNvPr id="37891" name="Pole tekstowe 2"/>
          <p:cNvSpPr txBox="1">
            <a:spLocks noChangeArrowheads="1"/>
          </p:cNvSpPr>
          <p:nvPr/>
        </p:nvSpPr>
        <p:spPr bwMode="auto">
          <a:xfrm>
            <a:off x="714375" y="2000250"/>
            <a:ext cx="7215188" cy="1214438"/>
          </a:xfrm>
          <a:prstGeom prst="rect">
            <a:avLst/>
          </a:prstGeom>
          <a:gradFill rotWithShape="1">
            <a:gsLst>
              <a:gs pos="0">
                <a:srgbClr val="71A6DB"/>
              </a:gs>
              <a:gs pos="25000">
                <a:srgbClr val="559BDB"/>
              </a:gs>
              <a:gs pos="50000">
                <a:srgbClr val="438AC9"/>
              </a:gs>
              <a:gs pos="75000">
                <a:srgbClr val="559BDB"/>
              </a:gs>
              <a:gs pos="100000">
                <a:srgbClr val="71A6DB"/>
              </a:gs>
            </a:gsLst>
            <a:lin ang="5400000" scaled="1"/>
          </a:gradFill>
          <a:ln w="12700">
            <a:solidFill>
              <a:srgbClr val="5B9BD5"/>
            </a:solidFill>
            <a:miter lim="800000"/>
            <a:headEnd/>
            <a:tailEnd/>
          </a:ln>
          <a:effectLst>
            <a:outerShdw dist="28398" dir="3806097" algn="ctr" rotWithShape="0">
              <a:srgbClr val="1F4D78"/>
            </a:outerShdw>
          </a:effectLst>
        </p:spPr>
        <p:txBody>
          <a:bodyPr/>
          <a:lstStyle/>
          <a:p>
            <a:pPr algn="ctr" eaLnBrk="0" hangingPunct="0">
              <a:defRPr/>
            </a:pPr>
            <a:r>
              <a:rPr lang="pl-PL" sz="1600" dirty="0">
                <a:solidFill>
                  <a:srgbClr val="FFFFFF"/>
                </a:solidFill>
                <a:latin typeface="Arial" pitchFamily="34" charset="0"/>
                <a:ea typeface="Calibri" pitchFamily="34" charset="0"/>
                <a:cs typeface="Times New Roman" pitchFamily="18" charset="0"/>
              </a:rPr>
              <a:t>Koncentracja działań na obszarze </a:t>
            </a:r>
            <a:r>
              <a:rPr lang="pl-PL" sz="1600" dirty="0" err="1">
                <a:solidFill>
                  <a:srgbClr val="FFFFFF"/>
                </a:solidFill>
                <a:latin typeface="Arial" pitchFamily="34" charset="0"/>
                <a:ea typeface="Calibri" pitchFamily="34" charset="0"/>
                <a:cs typeface="Times New Roman" pitchFamily="18" charset="0"/>
              </a:rPr>
              <a:t>rewitalizowanym</a:t>
            </a:r>
            <a:r>
              <a:rPr lang="pl-PL" sz="1600" dirty="0">
                <a:solidFill>
                  <a:srgbClr val="FFFFFF"/>
                </a:solidFill>
                <a:latin typeface="Arial" pitchFamily="34" charset="0"/>
                <a:ea typeface="Calibri" pitchFamily="34" charset="0"/>
                <a:cs typeface="Times New Roman" pitchFamily="18" charset="0"/>
              </a:rPr>
              <a:t> wyznaczonym w kompleksowej diagnozie społeczno-ekonomicznej (</a:t>
            </a:r>
            <a:r>
              <a:rPr lang="pl-PL" sz="1600" dirty="0" err="1">
                <a:solidFill>
                  <a:srgbClr val="FFFFFF"/>
                </a:solidFill>
                <a:latin typeface="Arial" pitchFamily="34" charset="0"/>
                <a:ea typeface="Calibri" pitchFamily="34" charset="0"/>
                <a:cs typeface="Times New Roman" pitchFamily="18" charset="0"/>
              </a:rPr>
              <a:t>max</a:t>
            </a:r>
            <a:r>
              <a:rPr lang="pl-PL" sz="1600" dirty="0">
                <a:solidFill>
                  <a:srgbClr val="FFFFFF"/>
                </a:solidFill>
                <a:latin typeface="Arial" pitchFamily="34" charset="0"/>
                <a:ea typeface="Calibri" pitchFamily="34" charset="0"/>
                <a:cs typeface="Times New Roman" pitchFamily="18" charset="0"/>
              </a:rPr>
              <a:t>. 20% powierzchni gminy, zamieszkałe przez nie więcej niż 30% mieszkańców gminy)</a:t>
            </a:r>
            <a:endParaRPr lang="pl-PL" sz="1600" dirty="0">
              <a:latin typeface="Arial" pitchFamily="34" charset="0"/>
            </a:endParaRPr>
          </a:p>
        </p:txBody>
      </p:sp>
      <p:sp>
        <p:nvSpPr>
          <p:cNvPr id="37890" name="Pole tekstowe 3"/>
          <p:cNvSpPr txBox="1">
            <a:spLocks noChangeArrowheads="1"/>
          </p:cNvSpPr>
          <p:nvPr/>
        </p:nvSpPr>
        <p:spPr bwMode="auto">
          <a:xfrm>
            <a:off x="785813" y="3571875"/>
            <a:ext cx="7143750" cy="1106488"/>
          </a:xfrm>
          <a:prstGeom prst="rect">
            <a:avLst/>
          </a:prstGeom>
          <a:gradFill rotWithShape="1">
            <a:gsLst>
              <a:gs pos="0">
                <a:srgbClr val="71A6DB"/>
              </a:gs>
              <a:gs pos="50000">
                <a:srgbClr val="559BDB"/>
              </a:gs>
              <a:gs pos="100000">
                <a:srgbClr val="438AC9"/>
              </a:gs>
            </a:gsLst>
            <a:lin ang="5400000"/>
          </a:gradFill>
          <a:ln w="9525">
            <a:noFill/>
            <a:miter lim="800000"/>
            <a:headEnd/>
            <a:tailEnd/>
          </a:ln>
          <a:effectLst>
            <a:outerShdw dist="19050" dir="5400000" algn="ctr" rotWithShape="0">
              <a:srgbClr val="000000">
                <a:alpha val="62999"/>
              </a:srgbClr>
            </a:outerShdw>
          </a:effectLst>
        </p:spPr>
        <p:txBody>
          <a:bodyPr/>
          <a:lstStyle/>
          <a:p>
            <a:pPr algn="ctr" eaLnBrk="0" hangingPunct="0">
              <a:defRPr/>
            </a:pPr>
            <a:r>
              <a:rPr lang="pl-PL" sz="1600" dirty="0">
                <a:solidFill>
                  <a:srgbClr val="FFFFFF"/>
                </a:solidFill>
                <a:latin typeface="Arial" pitchFamily="34" charset="0"/>
                <a:ea typeface="Calibri" pitchFamily="34" charset="0"/>
                <a:cs typeface="Times New Roman" pitchFamily="18" charset="0"/>
              </a:rPr>
              <a:t>Zaplanowanie całościowych (kompleksowych, zintegrowanych) przedsięwzięć odpowiadających </a:t>
            </a:r>
            <a:br>
              <a:rPr lang="pl-PL" sz="1600" dirty="0">
                <a:solidFill>
                  <a:srgbClr val="FFFFFF"/>
                </a:solidFill>
                <a:latin typeface="Arial" pitchFamily="34" charset="0"/>
                <a:ea typeface="Calibri" pitchFamily="34" charset="0"/>
                <a:cs typeface="Times New Roman" pitchFamily="18" charset="0"/>
              </a:rPr>
            </a:br>
            <a:r>
              <a:rPr lang="pl-PL" sz="1600" dirty="0">
                <a:solidFill>
                  <a:srgbClr val="FFFFFF"/>
                </a:solidFill>
                <a:latin typeface="Arial" pitchFamily="34" charset="0"/>
                <a:ea typeface="Calibri" pitchFamily="34" charset="0"/>
                <a:cs typeface="Times New Roman" pitchFamily="18" charset="0"/>
              </a:rPr>
              <a:t>na problemy występujące na tym obszarze</a:t>
            </a:r>
            <a:endParaRPr lang="pl-PL" sz="1600" dirty="0">
              <a:latin typeface="Arial" pitchFamily="34" charset="0"/>
            </a:endParaRPr>
          </a:p>
        </p:txBody>
      </p:sp>
      <p:sp>
        <p:nvSpPr>
          <p:cNvPr id="37889" name="Pole tekstowe 4"/>
          <p:cNvSpPr txBox="1">
            <a:spLocks noChangeArrowheads="1"/>
          </p:cNvSpPr>
          <p:nvPr/>
        </p:nvSpPr>
        <p:spPr bwMode="auto">
          <a:xfrm>
            <a:off x="785813" y="5072063"/>
            <a:ext cx="7215187" cy="1071562"/>
          </a:xfrm>
          <a:prstGeom prst="rect">
            <a:avLst/>
          </a:prstGeom>
          <a:gradFill rotWithShape="1">
            <a:gsLst>
              <a:gs pos="0">
                <a:srgbClr val="71A6DB"/>
              </a:gs>
              <a:gs pos="50000">
                <a:srgbClr val="559BDB"/>
              </a:gs>
              <a:gs pos="100000">
                <a:srgbClr val="438AC9"/>
              </a:gs>
            </a:gsLst>
            <a:lin ang="5400000"/>
          </a:gradFill>
          <a:ln w="9525">
            <a:noFill/>
            <a:miter lim="800000"/>
            <a:headEnd/>
            <a:tailEnd/>
          </a:ln>
          <a:effectLst>
            <a:outerShdw dist="19050" dir="5400000" algn="ctr" rotWithShape="0">
              <a:srgbClr val="000000">
                <a:alpha val="62999"/>
              </a:srgbClr>
            </a:outerShdw>
          </a:effectLst>
        </p:spPr>
        <p:txBody>
          <a:bodyPr/>
          <a:lstStyle/>
          <a:p>
            <a:pPr algn="ctr" eaLnBrk="0" hangingPunct="0">
              <a:defRPr/>
            </a:pPr>
            <a:r>
              <a:rPr lang="pl-PL" sz="1600" dirty="0">
                <a:solidFill>
                  <a:srgbClr val="FFFFFF"/>
                </a:solidFill>
                <a:latin typeface="Arial" pitchFamily="34" charset="0"/>
                <a:ea typeface="Calibri" pitchFamily="34" charset="0"/>
                <a:cs typeface="Times New Roman" pitchFamily="18" charset="0"/>
              </a:rPr>
              <a:t>Koordynacja działań przy zaangażowaniu lokalnej społeczności i innych </a:t>
            </a:r>
            <a:r>
              <a:rPr lang="pl-PL" sz="1600" dirty="0" err="1">
                <a:solidFill>
                  <a:srgbClr val="FFFFFF"/>
                </a:solidFill>
                <a:latin typeface="Arial" pitchFamily="34" charset="0"/>
                <a:ea typeface="Calibri" pitchFamily="34" charset="0"/>
                <a:cs typeface="Times New Roman" pitchFamily="18" charset="0"/>
              </a:rPr>
              <a:t>interesariuszy</a:t>
            </a:r>
            <a:r>
              <a:rPr lang="pl-PL" sz="1600" dirty="0">
                <a:solidFill>
                  <a:srgbClr val="FFFFFF"/>
                </a:solidFill>
                <a:latin typeface="Arial" pitchFamily="34" charset="0"/>
                <a:ea typeface="Calibri" pitchFamily="34" charset="0"/>
                <a:cs typeface="Times New Roman" pitchFamily="18" charset="0"/>
              </a:rPr>
              <a:t> na każdym etapie rewitalizacji społeczno-ekonomicznej</a:t>
            </a:r>
            <a:endParaRPr lang="pl-PL" sz="1600" dirty="0">
              <a:latin typeface="Arial" pitchFamily="34" charset="0"/>
            </a:endParaRPr>
          </a:p>
        </p:txBody>
      </p:sp>
      <p:sp>
        <p:nvSpPr>
          <p:cNvPr id="15366" name="Rectangle 6"/>
          <p:cNvSpPr>
            <a:spLocks noChangeArrowheads="1"/>
          </p:cNvSpPr>
          <p:nvPr/>
        </p:nvSpPr>
        <p:spPr bwMode="auto">
          <a:xfrm>
            <a:off x="0" y="1171575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pPr eaLnBrk="0" hangingPunct="0">
              <a:tabLst>
                <a:tab pos="269875" algn="l"/>
              </a:tabLst>
            </a:pPr>
            <a:endParaRPr lang="pl-PL"/>
          </a:p>
        </p:txBody>
      </p:sp>
      <p:sp>
        <p:nvSpPr>
          <p:cNvPr id="15367" name="Rectangle 8"/>
          <p:cNvSpPr>
            <a:spLocks noChangeArrowheads="1"/>
          </p:cNvSpPr>
          <p:nvPr/>
        </p:nvSpPr>
        <p:spPr bwMode="auto">
          <a:xfrm>
            <a:off x="0" y="2306638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pPr eaLnBrk="0" hangingPunct="0">
              <a:tabLst>
                <a:tab pos="269875" algn="l"/>
              </a:tabLst>
            </a:pPr>
            <a:endParaRPr lang="pl-PL"/>
          </a:p>
        </p:txBody>
      </p:sp>
      <p:sp>
        <p:nvSpPr>
          <p:cNvPr id="15368" name="Rectangle 10"/>
          <p:cNvSpPr>
            <a:spLocks noChangeArrowheads="1"/>
          </p:cNvSpPr>
          <p:nvPr/>
        </p:nvSpPr>
        <p:spPr bwMode="auto">
          <a:xfrm>
            <a:off x="357188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pPr algn="just" eaLnBrk="0" hangingPunct="0">
              <a:tabLst>
                <a:tab pos="269875" algn="l"/>
              </a:tabLst>
            </a:pPr>
            <a:r>
              <a:rPr lang="en-US" sz="1000">
                <a:latin typeface="Calibri" pitchFamily="34" charset="0"/>
                <a:ea typeface="Times New Roman" pitchFamily="18" charset="0"/>
                <a:cs typeface="Calibri" pitchFamily="34" charset="0"/>
              </a:rPr>
              <a:t>Źródło danych:</a:t>
            </a:r>
            <a:r>
              <a:rPr lang="en-US" sz="1000" i="1">
                <a:latin typeface="Calibri" pitchFamily="34" charset="0"/>
                <a:ea typeface="Times New Roman" pitchFamily="18" charset="0"/>
                <a:cs typeface="Calibri" pitchFamily="34" charset="0"/>
              </a:rPr>
              <a:t> opracowanie własne</a:t>
            </a:r>
            <a:endParaRPr lang="en-US">
              <a:ea typeface="Times New Roman" pitchFamily="18" charset="0"/>
              <a:cs typeface="Calibri" pitchFamily="34" charset="0"/>
            </a:endParaRPr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571500" y="142875"/>
            <a:ext cx="8229600" cy="1614488"/>
          </a:xfrm>
        </p:spPr>
        <p:txBody>
          <a:bodyPr/>
          <a:lstStyle/>
          <a:p>
            <a:pPr>
              <a:defRPr/>
            </a:pPr>
            <a:r>
              <a:rPr lang="pl-PL" sz="3200" dirty="0" smtClean="0">
                <a:solidFill>
                  <a:schemeClr val="accent2">
                    <a:lumMod val="75000"/>
                  </a:schemeClr>
                </a:solidFill>
              </a:rPr>
              <a:t>Prace nad Programem Rewitalizacji Gminy Boniewo</a:t>
            </a:r>
            <a:endParaRPr lang="pl-PL" sz="3200" dirty="0">
              <a:solidFill>
                <a:schemeClr val="accent2">
                  <a:lumMod val="75000"/>
                </a:schemeClr>
              </a:solidFill>
            </a:endParaRPr>
          </a:p>
        </p:txBody>
      </p:sp>
      <p:sp>
        <p:nvSpPr>
          <p:cNvPr id="16387" name="Symbol zastępczy zawartości 2"/>
          <p:cNvSpPr>
            <a:spLocks noGrp="1"/>
          </p:cNvSpPr>
          <p:nvPr>
            <p:ph idx="1"/>
          </p:nvPr>
        </p:nvSpPr>
        <p:spPr>
          <a:xfrm>
            <a:off x="500063" y="1357313"/>
            <a:ext cx="8229600" cy="5072062"/>
          </a:xfrm>
        </p:spPr>
        <p:txBody>
          <a:bodyPr/>
          <a:lstStyle/>
          <a:p>
            <a:pPr>
              <a:buFont typeface="Wingdings" pitchFamily="2" charset="2"/>
              <a:buNone/>
            </a:pPr>
            <a:r>
              <a:rPr lang="pl-PL" sz="1800" smtClean="0"/>
              <a:t>1.   Opracowano analizę danych które będą pozyskane od instytucji partnerów Programu, </a:t>
            </a:r>
            <a:br>
              <a:rPr lang="pl-PL" sz="1800" smtClean="0"/>
            </a:br>
            <a:r>
              <a:rPr lang="pl-PL" sz="1800" smtClean="0"/>
              <a:t>a także wskaźników zjawisk problemowych w następujących sferach funkcjonowania gminy:</a:t>
            </a:r>
          </a:p>
          <a:p>
            <a:r>
              <a:rPr lang="pl-PL" sz="1800" smtClean="0"/>
              <a:t>Sfera społeczna</a:t>
            </a:r>
          </a:p>
          <a:p>
            <a:pPr>
              <a:buFont typeface="Wingdings" pitchFamily="2" charset="2"/>
              <a:buNone/>
            </a:pPr>
            <a:r>
              <a:rPr lang="pl-PL" sz="1800" smtClean="0"/>
              <a:t>       bezrobocie</a:t>
            </a:r>
          </a:p>
          <a:p>
            <a:pPr>
              <a:buFont typeface="Wingdings" pitchFamily="2" charset="2"/>
              <a:buNone/>
            </a:pPr>
            <a:r>
              <a:rPr lang="pl-PL" sz="1800" smtClean="0"/>
              <a:t>       ubóstwo</a:t>
            </a:r>
          </a:p>
          <a:p>
            <a:pPr>
              <a:buFont typeface="Wingdings" pitchFamily="2" charset="2"/>
              <a:buNone/>
            </a:pPr>
            <a:r>
              <a:rPr lang="pl-PL" sz="1800" smtClean="0"/>
              <a:t>       edukacja (w tym przedszkolna)</a:t>
            </a:r>
          </a:p>
          <a:p>
            <a:pPr>
              <a:buFont typeface="Wingdings" pitchFamily="2" charset="2"/>
              <a:buNone/>
            </a:pPr>
            <a:r>
              <a:rPr lang="pl-PL" sz="1800" smtClean="0"/>
              <a:t>       przestępczość</a:t>
            </a:r>
          </a:p>
          <a:p>
            <a:r>
              <a:rPr lang="pl-PL" sz="1800" smtClean="0"/>
              <a:t>Sfera funkcjonalno-przestrzenna</a:t>
            </a:r>
          </a:p>
          <a:p>
            <a:pPr>
              <a:buFont typeface="Wingdings" pitchFamily="2" charset="2"/>
              <a:buNone/>
            </a:pPr>
            <a:r>
              <a:rPr lang="pl-PL" sz="1800" smtClean="0"/>
              <a:t>       jakość terenów publicznych (w tym budynków użyteczności publicznej)</a:t>
            </a:r>
          </a:p>
          <a:p>
            <a:pPr>
              <a:buFont typeface="Wingdings" pitchFamily="2" charset="2"/>
              <a:buNone/>
            </a:pPr>
            <a:r>
              <a:rPr lang="pl-PL" sz="1800" smtClean="0"/>
              <a:t>       stan infrastruktury technicznej i społecznej</a:t>
            </a:r>
          </a:p>
          <a:p>
            <a:r>
              <a:rPr lang="pl-PL" sz="1800" smtClean="0"/>
              <a:t> Sfera gospodarcza</a:t>
            </a:r>
          </a:p>
          <a:p>
            <a:pPr>
              <a:buFont typeface="Wingdings" pitchFamily="2" charset="2"/>
              <a:buNone/>
            </a:pPr>
            <a:r>
              <a:rPr lang="pl-PL" sz="1800" smtClean="0"/>
              <a:t>       stan gospodarki w mieście (liczba podmiotów, ocena potencjału gospodarczego)</a:t>
            </a:r>
          </a:p>
          <a:p>
            <a:r>
              <a:rPr lang="pl-PL" sz="1800" smtClean="0"/>
              <a:t>Sfera środowiskowa stan środowiska naturalnego (w tym jakości powietrza atmosferycznego na terenie Gminy).</a:t>
            </a:r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457200" y="214313"/>
            <a:ext cx="8229600" cy="1614487"/>
          </a:xfrm>
        </p:spPr>
        <p:txBody>
          <a:bodyPr/>
          <a:lstStyle/>
          <a:p>
            <a:pPr>
              <a:defRPr/>
            </a:pPr>
            <a:r>
              <a:rPr lang="pl-PL" sz="3200" dirty="0" smtClean="0">
                <a:solidFill>
                  <a:schemeClr val="accent2">
                    <a:lumMod val="75000"/>
                  </a:schemeClr>
                </a:solidFill>
              </a:rPr>
              <a:t>Prace nad Programem Rewitalizacji Gminy Boniewo c.d.</a:t>
            </a:r>
            <a:endParaRPr lang="pl-PL" sz="3200" dirty="0">
              <a:solidFill>
                <a:schemeClr val="accent2">
                  <a:lumMod val="75000"/>
                </a:schemeClr>
              </a:solidFill>
            </a:endParaRPr>
          </a:p>
        </p:txBody>
      </p:sp>
      <p:sp>
        <p:nvSpPr>
          <p:cNvPr id="17411" name="Symbol zastępczy zawartości 2"/>
          <p:cNvSpPr>
            <a:spLocks noGrp="1"/>
          </p:cNvSpPr>
          <p:nvPr>
            <p:ph idx="1"/>
          </p:nvPr>
        </p:nvSpPr>
        <p:spPr>
          <a:xfrm>
            <a:off x="457200" y="1500188"/>
            <a:ext cx="8229600" cy="5072062"/>
          </a:xfrm>
        </p:spPr>
        <p:txBody>
          <a:bodyPr/>
          <a:lstStyle/>
          <a:p>
            <a:pPr>
              <a:buFont typeface="Wingdings" pitchFamily="2" charset="2"/>
              <a:buNone/>
            </a:pPr>
            <a:r>
              <a:rPr lang="pl-PL" sz="1800" b="1" smtClean="0"/>
              <a:t>2</a:t>
            </a:r>
            <a:r>
              <a:rPr lang="pl-PL" sz="1800" smtClean="0"/>
              <a:t>. </a:t>
            </a:r>
            <a:r>
              <a:rPr lang="pl-PL" sz="2000" smtClean="0"/>
              <a:t>Dokonano opracowanie ankiet i przeprowadzono proces ankietowania i konsultacji </a:t>
            </a:r>
            <a:br>
              <a:rPr lang="pl-PL" sz="2000" smtClean="0"/>
            </a:br>
            <a:r>
              <a:rPr lang="pl-PL" sz="2000" smtClean="0"/>
              <a:t>w poszczególnych sołectwach </a:t>
            </a:r>
          </a:p>
          <a:p>
            <a:pPr>
              <a:buFont typeface="Wingdings" pitchFamily="2" charset="2"/>
              <a:buNone/>
            </a:pPr>
            <a:r>
              <a:rPr lang="pl-PL" sz="2000" smtClean="0"/>
              <a:t>3. Dokonano analizy wyników ankiet pod kątem głównych problemów społeczno –gospodarczych Gminy</a:t>
            </a:r>
          </a:p>
          <a:p>
            <a:pPr>
              <a:buFont typeface="Wingdings" pitchFamily="2" charset="2"/>
              <a:buNone/>
            </a:pPr>
            <a:r>
              <a:rPr lang="pl-PL" sz="2000" smtClean="0"/>
              <a:t>4. Usystematyzowano główne kierunki rewitalizacji Gminy Boniewo według wskazań ankiet z podziałem na sołectwa</a:t>
            </a:r>
          </a:p>
          <a:p>
            <a:pPr>
              <a:buFont typeface="Wingdings" pitchFamily="2" charset="2"/>
              <a:buNone/>
            </a:pPr>
            <a:r>
              <a:rPr lang="pl-PL" sz="2000" smtClean="0"/>
              <a:t>5. Przygotowano zbiór głównych wskaźników dla wyznaczenia skali zjawisk problemowych i ich lokalizacji przestrzennej</a:t>
            </a:r>
          </a:p>
          <a:p>
            <a:pPr>
              <a:buFont typeface="Wingdings" pitchFamily="2" charset="2"/>
              <a:buNone/>
            </a:pPr>
            <a:r>
              <a:rPr lang="pl-PL" sz="2000" smtClean="0"/>
              <a:t>6. Wstępnie określono cele rewitalizacji </a:t>
            </a:r>
          </a:p>
          <a:p>
            <a:pPr>
              <a:buFont typeface="Wingdings" pitchFamily="2" charset="2"/>
              <a:buNone/>
            </a:pPr>
            <a:r>
              <a:rPr lang="pl-PL" sz="2000" smtClean="0"/>
              <a:t>7. Rozpoczęto proces analizy wskaźnikowej na bazie ankiet, statystyki </a:t>
            </a:r>
            <a:br>
              <a:rPr lang="pl-PL" sz="2000" smtClean="0"/>
            </a:br>
            <a:r>
              <a:rPr lang="pl-PL" sz="2000" smtClean="0"/>
              <a:t>i zebranych danych gminnych i odpowiednich instytucji </a:t>
            </a:r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>
              <a:defRPr/>
            </a:pPr>
            <a:r>
              <a:rPr lang="pl-PL" sz="3200" dirty="0" smtClean="0">
                <a:solidFill>
                  <a:schemeClr val="accent2">
                    <a:lumMod val="75000"/>
                  </a:schemeClr>
                </a:solidFill>
              </a:rPr>
              <a:t>Prace nad Programem Rewitalizacji Gminy Boniewo c.d.</a:t>
            </a:r>
            <a:endParaRPr lang="pl-PL" sz="3200" dirty="0"/>
          </a:p>
        </p:txBody>
      </p:sp>
      <p:sp>
        <p:nvSpPr>
          <p:cNvPr id="18435" name="Symbol zastępczy zawartości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just">
              <a:buFont typeface="Wingdings" pitchFamily="2" charset="2"/>
              <a:buNone/>
            </a:pPr>
            <a:r>
              <a:rPr lang="pl-PL" sz="2000" u="sng" smtClean="0"/>
              <a:t>Prace do 30 czerwca 2017 roku</a:t>
            </a:r>
            <a:endParaRPr lang="pl-PL" sz="2000" smtClean="0"/>
          </a:p>
          <a:p>
            <a:pPr algn="just"/>
            <a:r>
              <a:rPr lang="pl-PL" sz="1800" smtClean="0"/>
              <a:t>Opracowanie Programu Rewitalizacji Gminy Boniewo 2017-2023</a:t>
            </a:r>
          </a:p>
          <a:p>
            <a:pPr algn="just"/>
            <a:r>
              <a:rPr lang="pl-PL" sz="1800" smtClean="0"/>
              <a:t>Przygotowanie i zgłoszenie propozycji projektów rewitalizacji </a:t>
            </a:r>
            <a:br>
              <a:rPr lang="pl-PL" sz="1800" smtClean="0"/>
            </a:br>
            <a:r>
              <a:rPr lang="pl-PL" sz="1800" smtClean="0"/>
              <a:t>w ramach Programu </a:t>
            </a:r>
          </a:p>
          <a:p>
            <a:pPr algn="just"/>
            <a:r>
              <a:rPr lang="pl-PL" sz="1800" smtClean="0"/>
              <a:t>Analiza rozwiązań rewitalizacyjnych i propozycji projektów do Programu Rewitalizacji Gminy Boniewo 2017-2023</a:t>
            </a:r>
          </a:p>
          <a:p>
            <a:pPr algn="just"/>
            <a:r>
              <a:rPr lang="pl-PL" sz="1800" smtClean="0"/>
              <a:t>Konsultacje społeczne Programu Rewitalizacji Gminy Boniewo 2017-2023</a:t>
            </a:r>
          </a:p>
          <a:p>
            <a:pPr algn="just"/>
            <a:r>
              <a:rPr lang="pl-PL" sz="1800" smtClean="0"/>
              <a:t>Przygotowanie raportu z konsultacji społecznych Programu</a:t>
            </a:r>
          </a:p>
          <a:p>
            <a:pPr>
              <a:buFont typeface="Wingdings" pitchFamily="2" charset="2"/>
              <a:buNone/>
            </a:pPr>
            <a:endParaRPr lang="pl-PL" sz="1800" smtClean="0"/>
          </a:p>
          <a:p>
            <a:endParaRPr lang="pl-PL" sz="1800" smtClean="0"/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>
              <a:defRPr/>
            </a:pPr>
            <a:r>
              <a:rPr lang="pl-PL" sz="3200" dirty="0" smtClean="0">
                <a:solidFill>
                  <a:schemeClr val="accent2">
                    <a:lumMod val="75000"/>
                  </a:schemeClr>
                </a:solidFill>
              </a:rPr>
              <a:t>Prace nad Programem Rewitalizacji Gminy Boniewo c.d.</a:t>
            </a:r>
            <a:endParaRPr lang="pl-PL" sz="3200" dirty="0"/>
          </a:p>
        </p:txBody>
      </p:sp>
      <p:sp>
        <p:nvSpPr>
          <p:cNvPr id="19459" name="Symbol zastępczy zawartości 2"/>
          <p:cNvSpPr>
            <a:spLocks noGrp="1"/>
          </p:cNvSpPr>
          <p:nvPr>
            <p:ph idx="1"/>
          </p:nvPr>
        </p:nvSpPr>
        <p:spPr>
          <a:xfrm>
            <a:off x="500063" y="1571625"/>
            <a:ext cx="8229600" cy="3886200"/>
          </a:xfrm>
        </p:spPr>
        <p:txBody>
          <a:bodyPr/>
          <a:lstStyle/>
          <a:p>
            <a:pPr>
              <a:buFont typeface="Wingdings" pitchFamily="2" charset="2"/>
              <a:buNone/>
            </a:pPr>
            <a:r>
              <a:rPr lang="pl-PL" sz="2000" u="sng" smtClean="0"/>
              <a:t>Prace do 30 września 2017 roku</a:t>
            </a:r>
            <a:endParaRPr lang="pl-PL" sz="2000" smtClean="0"/>
          </a:p>
          <a:p>
            <a:pPr algn="just"/>
            <a:r>
              <a:rPr lang="pl-PL" sz="1800" smtClean="0"/>
              <a:t>Opracowanie Programu Rewitalizacji Gminy Boniewo 2017-2023</a:t>
            </a:r>
          </a:p>
          <a:p>
            <a:pPr algn="just"/>
            <a:r>
              <a:rPr lang="pl-PL" sz="1800" smtClean="0"/>
              <a:t>Skierowanie Programu do uchwalenia do Komisji i Rady Gminy Boniewo</a:t>
            </a:r>
          </a:p>
          <a:p>
            <a:pPr algn="just"/>
            <a:r>
              <a:rPr lang="pl-PL" sz="1800" smtClean="0"/>
              <a:t>Pojęcie Uchwały Rady Gminy Boniewo w sprawie przyjęcia Programu Rewitalizacji Gminy Boniewo 2017-2023</a:t>
            </a:r>
          </a:p>
          <a:p>
            <a:pPr algn="just"/>
            <a:r>
              <a:rPr lang="pl-PL" sz="1800" smtClean="0"/>
              <a:t>Przekazanie Uchwały i Programu do Urzędu Marszałkowskiego w Toruniu w celu konsultacji Programu i ew. uwag Urzędu Marszałkowskiego </a:t>
            </a:r>
            <a:br>
              <a:rPr lang="pl-PL" sz="1800" smtClean="0"/>
            </a:br>
            <a:r>
              <a:rPr lang="pl-PL" sz="1800" smtClean="0"/>
              <a:t>w Toruniu</a:t>
            </a:r>
          </a:p>
          <a:p>
            <a:pPr algn="just"/>
            <a:r>
              <a:rPr lang="pl-PL" sz="1800" smtClean="0"/>
              <a:t>Uwzględnienie uwag i przygotowanie Programu do Uchwały Rady Gminy celem zatwierdzenia Programu przez Urząd Marszałkowski w Toruniu </a:t>
            </a:r>
          </a:p>
          <a:p>
            <a:pPr algn="just"/>
            <a:r>
              <a:rPr lang="pl-PL" sz="1800" smtClean="0"/>
              <a:t>Wpisanie Programu na Listę Urzędu Marszałkowskiego programów rewitalizacji</a:t>
            </a:r>
          </a:p>
          <a:p>
            <a:pPr algn="just"/>
            <a:r>
              <a:rPr lang="pl-PL" sz="1800" smtClean="0"/>
              <a:t>Przygotowanie i zgłoszenie projektów rewitalizacji do dofinansowania ze środków UE w ramach Regionalnego Programu Operacyjnego Województwa Kujawsko-Pomorskiego 2014-2020 zgodnie z planowanym harmonogramem konkursów RPO WK-P 2014-2020 w roku 2017 i na 2018r.</a:t>
            </a:r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457200"/>
            <a:ext cx="8229600" cy="1042988"/>
          </a:xfrm>
        </p:spPr>
        <p:txBody>
          <a:bodyPr/>
          <a:lstStyle/>
          <a:p>
            <a:pPr algn="ctr" eaLnBrk="1" hangingPunct="1">
              <a:defRPr/>
            </a:pPr>
            <a:r>
              <a:rPr lang="pl-PL" sz="3200" dirty="0" smtClean="0">
                <a:solidFill>
                  <a:schemeClr val="accent6">
                    <a:lumMod val="75000"/>
                  </a:schemeClr>
                </a:solidFill>
              </a:rPr>
              <a:t>Diagnoza Gminy Boniewo na potrzeby rewitalizacji</a:t>
            </a:r>
          </a:p>
        </p:txBody>
      </p:sp>
      <p:sp>
        <p:nvSpPr>
          <p:cNvPr id="4099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642938" y="1357313"/>
            <a:ext cx="8229600" cy="3886200"/>
          </a:xfrm>
        </p:spPr>
        <p:txBody>
          <a:bodyPr/>
          <a:lstStyle/>
          <a:p>
            <a:pPr marL="457200" indent="-457200">
              <a:buFont typeface="Wingdings" pitchFamily="2" charset="2"/>
              <a:buAutoNum type="arabicPeriod"/>
              <a:defRPr/>
            </a:pPr>
            <a:r>
              <a:rPr lang="pl-PL" sz="1800" dirty="0" smtClean="0"/>
              <a:t>ANALIZA i DIAGNOZA – Analiza gminy w podziale na miejscowości sołectwa wyznaczenie obszarów: </a:t>
            </a:r>
          </a:p>
          <a:p>
            <a:pPr marL="457200" indent="-457200">
              <a:buFont typeface="Wingdings" pitchFamily="2" charset="2"/>
              <a:buNone/>
              <a:defRPr/>
            </a:pPr>
            <a:r>
              <a:rPr lang="pl-PL" sz="1800" dirty="0" smtClean="0"/>
              <a:t>a) zdegradowanego</a:t>
            </a:r>
          </a:p>
          <a:p>
            <a:pPr>
              <a:defRPr/>
            </a:pPr>
            <a:r>
              <a:rPr lang="pl-PL" sz="1800" dirty="0" smtClean="0"/>
              <a:t>Analiza wskaźnikowa, jakościowa mająca na celu stwierdzenie czy w gminie występuje stan kryzysowy oraz rewitalizacji</a:t>
            </a:r>
          </a:p>
          <a:p>
            <a:pPr>
              <a:defRPr/>
            </a:pPr>
            <a:r>
              <a:rPr lang="pl-PL" sz="1800" dirty="0" smtClean="0"/>
              <a:t>Analiza wskaźnikowa jakościowa -delimitacja obszaru</a:t>
            </a:r>
          </a:p>
          <a:p>
            <a:pPr>
              <a:buFont typeface="Wingdings" pitchFamily="2" charset="2"/>
              <a:buNone/>
              <a:defRPr/>
            </a:pPr>
            <a:r>
              <a:rPr lang="pl-PL" sz="1800" dirty="0" smtClean="0"/>
              <a:t>b) rewitalizacji</a:t>
            </a:r>
          </a:p>
          <a:p>
            <a:pPr>
              <a:defRPr/>
            </a:pPr>
            <a:r>
              <a:rPr lang="pl-PL" sz="1800" dirty="0" smtClean="0"/>
              <a:t>Szczegółowa diagnoza obszaru rewitalizacji –opis obszarów do rewitalizacji</a:t>
            </a:r>
          </a:p>
          <a:p>
            <a:pPr>
              <a:buFont typeface="Wingdings" pitchFamily="2" charset="2"/>
              <a:buNone/>
              <a:defRPr/>
            </a:pPr>
            <a:r>
              <a:rPr lang="pl-PL" sz="1800" dirty="0" smtClean="0"/>
              <a:t>2. GMINNY PROGRAM REWITALIZACJI</a:t>
            </a:r>
          </a:p>
          <a:p>
            <a:pPr>
              <a:buFont typeface="Wingdings" pitchFamily="2" charset="2"/>
              <a:buNone/>
              <a:defRPr/>
            </a:pPr>
            <a:r>
              <a:rPr lang="pl-PL" sz="1800" dirty="0" smtClean="0"/>
              <a:t>Identyfikacja głównych kierunków i celów rewitalizacji w Gminie Boniewo na bazie ustaleń Diagnozy</a:t>
            </a:r>
          </a:p>
          <a:p>
            <a:pPr>
              <a:buFont typeface="Wingdings" pitchFamily="2" charset="2"/>
              <a:buNone/>
              <a:defRPr/>
            </a:pPr>
            <a:r>
              <a:rPr lang="pl-PL" sz="1800" dirty="0" smtClean="0"/>
              <a:t>Wizja obszaru rewitalizacji po rewitalizacji</a:t>
            </a:r>
          </a:p>
          <a:p>
            <a:pPr>
              <a:buFont typeface="Wingdings" pitchFamily="2" charset="2"/>
              <a:buNone/>
              <a:defRPr/>
            </a:pPr>
            <a:r>
              <a:rPr lang="pl-PL" sz="1800" dirty="0" smtClean="0"/>
              <a:t>Cele i kierunki działań rewitalizacyjnych</a:t>
            </a:r>
          </a:p>
          <a:p>
            <a:pPr>
              <a:buFont typeface="Wingdings" pitchFamily="2" charset="2"/>
              <a:buNone/>
              <a:defRPr/>
            </a:pPr>
            <a:r>
              <a:rPr lang="pl-PL" sz="1800" dirty="0" smtClean="0"/>
              <a:t>Projekty/przedsięwzięcia rewitalizacyjne</a:t>
            </a:r>
          </a:p>
          <a:p>
            <a:pPr>
              <a:buFont typeface="Wingdings" pitchFamily="2" charset="2"/>
              <a:buNone/>
              <a:defRPr/>
            </a:pPr>
            <a:r>
              <a:rPr lang="pl-PL" sz="1800" dirty="0" smtClean="0"/>
              <a:t>Opis mechanizmów zapewnienia komplementarności działań, właściwej partycypacji i partnerstwa, system wdrażania i monitoringu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457200"/>
            <a:ext cx="8229600" cy="1042988"/>
          </a:xfrm>
        </p:spPr>
        <p:txBody>
          <a:bodyPr/>
          <a:lstStyle/>
          <a:p>
            <a:pPr algn="ctr" eaLnBrk="1" hangingPunct="1">
              <a:defRPr/>
            </a:pPr>
            <a:r>
              <a:rPr lang="pl-PL" sz="3200" dirty="0" smtClean="0">
                <a:solidFill>
                  <a:schemeClr val="accent6">
                    <a:lumMod val="75000"/>
                  </a:schemeClr>
                </a:solidFill>
              </a:rPr>
              <a:t>Diagnoza społeczno-gospodarcza </a:t>
            </a:r>
            <a:br>
              <a:rPr lang="pl-PL" sz="3200" dirty="0" smtClean="0">
                <a:solidFill>
                  <a:schemeClr val="accent6">
                    <a:lumMod val="75000"/>
                  </a:schemeClr>
                </a:solidFill>
              </a:rPr>
            </a:br>
            <a:r>
              <a:rPr lang="pl-PL" sz="3200" dirty="0" smtClean="0">
                <a:solidFill>
                  <a:schemeClr val="accent6">
                    <a:lumMod val="75000"/>
                  </a:schemeClr>
                </a:solidFill>
              </a:rPr>
              <a:t>na potrzeby GPR 2016-2023</a:t>
            </a:r>
          </a:p>
        </p:txBody>
      </p:sp>
      <p:sp>
        <p:nvSpPr>
          <p:cNvPr id="21507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611188" y="1700213"/>
            <a:ext cx="8229600" cy="3886200"/>
          </a:xfrm>
        </p:spPr>
        <p:txBody>
          <a:bodyPr/>
          <a:lstStyle/>
          <a:p>
            <a:pPr>
              <a:buFont typeface="Wingdings" pitchFamily="2" charset="2"/>
              <a:buNone/>
            </a:pPr>
            <a:r>
              <a:rPr lang="pl-PL" sz="2000" smtClean="0"/>
              <a:t> 1.Sfera społeczna. </a:t>
            </a:r>
          </a:p>
          <a:p>
            <a:pPr>
              <a:buFont typeface="Wingdings" pitchFamily="2" charset="2"/>
              <a:buNone/>
            </a:pPr>
            <a:r>
              <a:rPr lang="pl-PL" sz="2000" smtClean="0"/>
              <a:t>Występowanie i skala zjawisk społecznych została zbadana pod kątem problemów: </a:t>
            </a:r>
          </a:p>
          <a:p>
            <a:r>
              <a:rPr lang="pl-PL" sz="2000" smtClean="0"/>
              <a:t>zaawansowanego procesu starzenia się ludności, </a:t>
            </a:r>
          </a:p>
          <a:p>
            <a:r>
              <a:rPr lang="pl-PL" sz="2000" smtClean="0"/>
              <a:t>rynku pracy, </a:t>
            </a:r>
          </a:p>
          <a:p>
            <a:r>
              <a:rPr lang="pl-PL" sz="2000" smtClean="0"/>
              <a:t>pomocy społecznej, </a:t>
            </a:r>
          </a:p>
          <a:p>
            <a:r>
              <a:rPr lang="pl-PL" sz="2000" smtClean="0"/>
              <a:t>edukacji,</a:t>
            </a:r>
          </a:p>
          <a:p>
            <a:r>
              <a:rPr lang="pl-PL" sz="2000" smtClean="0"/>
              <a:t>bezpieczeństwa.</a:t>
            </a:r>
          </a:p>
          <a:p>
            <a:pPr>
              <a:buFont typeface="Wingdings" pitchFamily="2" charset="2"/>
              <a:buNone/>
            </a:pPr>
            <a:r>
              <a:rPr lang="pl-PL" sz="2000" smtClean="0"/>
              <a:t>2.Sfera funkcjonalno –przestrzenna i infrastrukturalna. </a:t>
            </a:r>
          </a:p>
          <a:p>
            <a:pPr>
              <a:buFont typeface="Wingdings" pitchFamily="2" charset="2"/>
              <a:buNone/>
            </a:pPr>
            <a:r>
              <a:rPr lang="pl-PL" sz="2000" smtClean="0"/>
              <a:t>Występowanie zjawisk i ich skala została zbadana głównie pod kątem problemów: </a:t>
            </a:r>
          </a:p>
          <a:p>
            <a:r>
              <a:rPr lang="pl-PL" sz="2000" smtClean="0"/>
              <a:t>dostępności przestrzeni do zagospodarowania w Gminie, </a:t>
            </a:r>
          </a:p>
          <a:p>
            <a:r>
              <a:rPr lang="pl-PL" sz="2000" smtClean="0"/>
              <a:t>stanu technicznego infrastruktury na terenie Gminy.</a:t>
            </a:r>
          </a:p>
          <a:p>
            <a:pPr>
              <a:buFont typeface="Wingdings" pitchFamily="2" charset="2"/>
              <a:buNone/>
            </a:pPr>
            <a:endParaRPr lang="pl-PL" sz="200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457200"/>
            <a:ext cx="8229600" cy="1042988"/>
          </a:xfrm>
        </p:spPr>
        <p:txBody>
          <a:bodyPr/>
          <a:lstStyle/>
          <a:p>
            <a:pPr algn="ctr" eaLnBrk="1" hangingPunct="1">
              <a:defRPr/>
            </a:pPr>
            <a:r>
              <a:rPr lang="pl-PL" sz="3200" dirty="0" smtClean="0">
                <a:solidFill>
                  <a:schemeClr val="accent6">
                    <a:lumMod val="75000"/>
                  </a:schemeClr>
                </a:solidFill>
              </a:rPr>
              <a:t>Diagnoza społeczno-gospodarcza na potrzeby GPR 2016-2023 c.d.</a:t>
            </a:r>
          </a:p>
        </p:txBody>
      </p:sp>
      <p:sp>
        <p:nvSpPr>
          <p:cNvPr id="22531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611188" y="1700213"/>
            <a:ext cx="8229600" cy="3886200"/>
          </a:xfrm>
        </p:spPr>
        <p:txBody>
          <a:bodyPr/>
          <a:lstStyle/>
          <a:p>
            <a:pPr>
              <a:buFont typeface="Wingdings" pitchFamily="2" charset="2"/>
              <a:buNone/>
            </a:pPr>
            <a:r>
              <a:rPr lang="pl-PL" sz="2000" smtClean="0"/>
              <a:t>3.Sfera gospodarcza.</a:t>
            </a:r>
          </a:p>
          <a:p>
            <a:pPr>
              <a:buFont typeface="Wingdings" pitchFamily="2" charset="2"/>
              <a:buNone/>
            </a:pPr>
            <a:r>
              <a:rPr lang="pl-PL" sz="2000" smtClean="0"/>
              <a:t>Występowanie zjawisk i ich skala została zbadana głównie pod kątem problemów </a:t>
            </a:r>
          </a:p>
          <a:p>
            <a:r>
              <a:rPr lang="pl-PL" sz="2000" smtClean="0"/>
              <a:t>aktywności gospodarczej i zawodowej mieszkańców,</a:t>
            </a:r>
          </a:p>
          <a:p>
            <a:r>
              <a:rPr lang="pl-PL" sz="2000" smtClean="0"/>
              <a:t>przedsiębiorczości.</a:t>
            </a:r>
          </a:p>
          <a:p>
            <a:pPr>
              <a:buFont typeface="Wingdings" pitchFamily="2" charset="2"/>
              <a:buNone/>
            </a:pPr>
            <a:r>
              <a:rPr lang="pl-PL" sz="2000" smtClean="0"/>
              <a:t> </a:t>
            </a:r>
          </a:p>
          <a:p>
            <a:pPr>
              <a:buFont typeface="Wingdings" pitchFamily="2" charset="2"/>
              <a:buNone/>
            </a:pPr>
            <a:r>
              <a:rPr lang="pl-PL" sz="2000" smtClean="0"/>
              <a:t>4. Sfera środowiskowa:</a:t>
            </a:r>
          </a:p>
          <a:p>
            <a:pPr>
              <a:buFont typeface="Wingdings" pitchFamily="2" charset="2"/>
              <a:buNone/>
            </a:pPr>
            <a:r>
              <a:rPr lang="pl-PL" sz="2000" smtClean="0"/>
              <a:t>Występowanie zjawisk i ich skala została zbadana głównie pod kątem problemów </a:t>
            </a:r>
          </a:p>
          <a:p>
            <a:r>
              <a:rPr lang="pl-PL" sz="2000" smtClean="0"/>
              <a:t>ochrony środowiska</a:t>
            </a:r>
          </a:p>
          <a:p>
            <a:r>
              <a:rPr lang="pl-PL" sz="2000" smtClean="0"/>
              <a:t>efektywność energetyczna w tym obiektów użyteczności publicznej.</a:t>
            </a:r>
          </a:p>
          <a:p>
            <a:endParaRPr lang="pl-PL" sz="200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angle 2"/>
          <p:cNvSpPr>
            <a:spLocks noGrp="1" noChangeArrowheads="1"/>
          </p:cNvSpPr>
          <p:nvPr>
            <p:ph type="title"/>
          </p:nvPr>
        </p:nvSpPr>
        <p:spPr>
          <a:xfrm>
            <a:off x="642938" y="428625"/>
            <a:ext cx="7343775" cy="777875"/>
          </a:xfrm>
        </p:spPr>
        <p:txBody>
          <a:bodyPr wrap="none">
            <a:normAutofit fontScale="90000"/>
          </a:bodyPr>
          <a:lstStyle/>
          <a:p>
            <a:pPr>
              <a:defRPr/>
            </a:pPr>
            <a:r>
              <a:rPr lang="pl-PL" sz="3200" dirty="0" smtClean="0">
                <a:solidFill>
                  <a:schemeClr val="accent6">
                    <a:lumMod val="75000"/>
                  </a:schemeClr>
                </a:solidFill>
              </a:rPr>
              <a:t>Wyznaczenie obszaru zdegradowanego </a:t>
            </a:r>
            <a:br>
              <a:rPr lang="pl-PL" sz="3200" dirty="0" smtClean="0">
                <a:solidFill>
                  <a:schemeClr val="accent6">
                    <a:lumMod val="75000"/>
                  </a:schemeClr>
                </a:solidFill>
              </a:rPr>
            </a:br>
            <a:r>
              <a:rPr lang="pl-PL" sz="3200" dirty="0" smtClean="0">
                <a:solidFill>
                  <a:schemeClr val="accent6">
                    <a:lumMod val="75000"/>
                  </a:schemeClr>
                </a:solidFill>
              </a:rPr>
              <a:t>oraz obszarów rewitalizacji </a:t>
            </a:r>
            <a:endParaRPr lang="en-GB" sz="3200" dirty="0" smtClean="0">
              <a:solidFill>
                <a:schemeClr val="accent6">
                  <a:lumMod val="75000"/>
                </a:schemeClr>
              </a:solidFill>
            </a:endParaRPr>
          </a:p>
        </p:txBody>
      </p:sp>
      <p:graphicFrame>
        <p:nvGraphicFramePr>
          <p:cNvPr id="5" name="Diagram 4"/>
          <p:cNvGraphicFramePr/>
          <p:nvPr/>
        </p:nvGraphicFramePr>
        <p:xfrm>
          <a:off x="1524000" y="1397000"/>
          <a:ext cx="6096000" cy="524671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457200" y="457200"/>
            <a:ext cx="8229600" cy="828675"/>
          </a:xfrm>
        </p:spPr>
        <p:txBody>
          <a:bodyPr/>
          <a:lstStyle/>
          <a:p>
            <a:pPr algn="ctr">
              <a:defRPr/>
            </a:pPr>
            <a:r>
              <a:rPr lang="pl-PL" sz="3200" dirty="0" smtClean="0">
                <a:solidFill>
                  <a:schemeClr val="accent2">
                    <a:lumMod val="75000"/>
                  </a:schemeClr>
                </a:solidFill>
              </a:rPr>
              <a:t>Źródła danych</a:t>
            </a:r>
            <a:endParaRPr lang="pl-PL" sz="3200" dirty="0">
              <a:solidFill>
                <a:schemeClr val="accent2">
                  <a:lumMod val="75000"/>
                </a:schemeClr>
              </a:solidFill>
            </a:endParaRPr>
          </a:p>
        </p:txBody>
      </p:sp>
      <p:sp>
        <p:nvSpPr>
          <p:cNvPr id="24579" name="Symbol zastępczy zawartości 2"/>
          <p:cNvSpPr>
            <a:spLocks noGrp="1"/>
          </p:cNvSpPr>
          <p:nvPr>
            <p:ph idx="1"/>
          </p:nvPr>
        </p:nvSpPr>
        <p:spPr>
          <a:xfrm>
            <a:off x="285750" y="1428750"/>
            <a:ext cx="8229600" cy="3886200"/>
          </a:xfrm>
        </p:spPr>
        <p:txBody>
          <a:bodyPr/>
          <a:lstStyle/>
          <a:p>
            <a:r>
              <a:rPr lang="pl-PL" sz="2000" smtClean="0"/>
              <a:t>Urząd Gminy</a:t>
            </a:r>
          </a:p>
          <a:p>
            <a:r>
              <a:rPr lang="pl-PL" sz="2000" smtClean="0"/>
              <a:t>Operatorzy infrastruktury</a:t>
            </a:r>
          </a:p>
          <a:p>
            <a:r>
              <a:rPr lang="pl-PL" sz="2000" smtClean="0"/>
              <a:t>Ośrodek Pomocy Społecznej</a:t>
            </a:r>
          </a:p>
          <a:p>
            <a:r>
              <a:rPr lang="pl-PL" sz="2000" smtClean="0"/>
              <a:t>Komenda Policji</a:t>
            </a:r>
          </a:p>
          <a:p>
            <a:r>
              <a:rPr lang="pl-PL" sz="2000" smtClean="0"/>
              <a:t>Powiatowy Urząd Pracy</a:t>
            </a:r>
          </a:p>
          <a:p>
            <a:r>
              <a:rPr lang="pl-PL" sz="2000" smtClean="0"/>
              <a:t>Instytucje publiczne na terenie Gminy</a:t>
            </a:r>
          </a:p>
          <a:p>
            <a:r>
              <a:rPr lang="pl-PL" sz="2000" smtClean="0"/>
              <a:t>GUS </a:t>
            </a:r>
          </a:p>
        </p:txBody>
      </p:sp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Rectangle 2"/>
          <p:cNvSpPr>
            <a:spLocks noGrp="1" noChangeArrowheads="1"/>
          </p:cNvSpPr>
          <p:nvPr>
            <p:ph type="title"/>
          </p:nvPr>
        </p:nvSpPr>
        <p:spPr>
          <a:xfrm>
            <a:off x="468313" y="188913"/>
            <a:ext cx="8318500" cy="1096962"/>
          </a:xfrm>
        </p:spPr>
        <p:txBody>
          <a:bodyPr/>
          <a:lstStyle/>
          <a:p>
            <a:pPr eaLnBrk="1" hangingPunct="1">
              <a:defRPr/>
            </a:pPr>
            <a:r>
              <a:rPr lang="pl-PL" sz="2800" dirty="0" smtClean="0">
                <a:solidFill>
                  <a:schemeClr val="accent6">
                    <a:lumMod val="75000"/>
                  </a:schemeClr>
                </a:solidFill>
              </a:rPr>
              <a:t>Identyfikacja głównych problemów wyznaczenia obszaru  zdegradowanego</a:t>
            </a:r>
            <a:endParaRPr lang="en-GB" sz="2800" dirty="0" smtClean="0">
              <a:solidFill>
                <a:schemeClr val="accent6">
                  <a:lumMod val="75000"/>
                </a:schemeClr>
              </a:solidFill>
            </a:endParaRPr>
          </a:p>
        </p:txBody>
      </p:sp>
      <p:sp>
        <p:nvSpPr>
          <p:cNvPr id="385027" name="Rectangle 3"/>
          <p:cNvSpPr>
            <a:spLocks noGrp="1" noChangeArrowheads="1"/>
          </p:cNvSpPr>
          <p:nvPr>
            <p:ph type="body" sz="half" idx="1"/>
          </p:nvPr>
        </p:nvSpPr>
        <p:spPr>
          <a:xfrm>
            <a:off x="642938" y="1071563"/>
            <a:ext cx="8078787" cy="5357812"/>
          </a:xfrm>
        </p:spPr>
        <p:txBody>
          <a:bodyPr/>
          <a:lstStyle/>
          <a:p>
            <a:pPr>
              <a:buFont typeface="Wingdings" pitchFamily="2" charset="2"/>
              <a:buNone/>
            </a:pPr>
            <a:r>
              <a:rPr lang="pl-PL" sz="1600" b="1" smtClean="0"/>
              <a:t>1. Sfera społeczna</a:t>
            </a:r>
          </a:p>
          <a:p>
            <a:pPr>
              <a:buFontTx/>
              <a:buChar char="-"/>
            </a:pPr>
            <a:r>
              <a:rPr lang="pl-PL" sz="1600" b="1" smtClean="0"/>
              <a:t>bezrobocie</a:t>
            </a:r>
          </a:p>
          <a:p>
            <a:pPr>
              <a:buFontTx/>
              <a:buChar char="-"/>
            </a:pPr>
            <a:r>
              <a:rPr lang="pl-PL" sz="1600" b="1" smtClean="0"/>
              <a:t>ubóstwo</a:t>
            </a:r>
          </a:p>
          <a:p>
            <a:pPr>
              <a:buFontTx/>
              <a:buChar char="-"/>
            </a:pPr>
            <a:r>
              <a:rPr lang="pl-PL" sz="1600" b="1" smtClean="0"/>
              <a:t>Alkoholizm</a:t>
            </a:r>
          </a:p>
          <a:p>
            <a:pPr>
              <a:buFont typeface="Wingdings" pitchFamily="2" charset="2"/>
              <a:buNone/>
            </a:pPr>
            <a:r>
              <a:rPr lang="pl-PL" sz="1600" b="1" smtClean="0"/>
              <a:t>2. Sfera funkcjonalno-przestrzenna</a:t>
            </a:r>
          </a:p>
          <a:p>
            <a:pPr>
              <a:buFontTx/>
              <a:buChar char="-"/>
            </a:pPr>
            <a:r>
              <a:rPr lang="pl-PL" sz="1600" b="1" smtClean="0"/>
              <a:t>jakość terenów publicznych (w tym budynków użyteczności publicznej)</a:t>
            </a:r>
          </a:p>
          <a:p>
            <a:pPr>
              <a:buFontTx/>
              <a:buChar char="-"/>
            </a:pPr>
            <a:r>
              <a:rPr lang="pl-PL" sz="1600" b="1" smtClean="0"/>
              <a:t>stan infrastruktury technicznej </a:t>
            </a:r>
          </a:p>
          <a:p>
            <a:pPr>
              <a:buFontTx/>
              <a:buChar char="-"/>
            </a:pPr>
            <a:r>
              <a:rPr lang="pl-PL" sz="1600" b="1" smtClean="0"/>
              <a:t>Jakość dróg</a:t>
            </a:r>
          </a:p>
          <a:p>
            <a:pPr>
              <a:buFontTx/>
              <a:buChar char="-"/>
            </a:pPr>
            <a:r>
              <a:rPr lang="pl-PL" sz="1600" b="1" smtClean="0"/>
              <a:t>system oświetlenia ulic i budynków publicznych</a:t>
            </a:r>
          </a:p>
          <a:p>
            <a:pPr>
              <a:buFont typeface="Wingdings" pitchFamily="2" charset="2"/>
              <a:buNone/>
            </a:pPr>
            <a:r>
              <a:rPr lang="pl-PL" sz="1600" b="1" smtClean="0"/>
              <a:t>-     Stan połączeń komunikacyjnych</a:t>
            </a:r>
          </a:p>
          <a:p>
            <a:pPr>
              <a:buFont typeface="Wingdings" pitchFamily="2" charset="2"/>
              <a:buAutoNum type="arabicPeriod" startAt="3"/>
            </a:pPr>
            <a:r>
              <a:rPr lang="pl-PL" sz="1600" b="1" smtClean="0"/>
              <a:t>Sfera gospodarcza</a:t>
            </a:r>
          </a:p>
          <a:p>
            <a:pPr>
              <a:buFontTx/>
              <a:buChar char="-"/>
            </a:pPr>
            <a:r>
              <a:rPr lang="pl-PL" sz="1600" b="1" smtClean="0"/>
              <a:t>stan gospodarki w mieście (liczba podmiotów, ocena potencjału gospodarczego)</a:t>
            </a:r>
          </a:p>
          <a:p>
            <a:pPr>
              <a:buFontTx/>
              <a:buChar char="-"/>
            </a:pPr>
            <a:r>
              <a:rPr lang="pl-PL" sz="1600" b="1" smtClean="0"/>
              <a:t>turystyka </a:t>
            </a:r>
          </a:p>
          <a:p>
            <a:pPr>
              <a:buFont typeface="Wingdings" pitchFamily="2" charset="2"/>
              <a:buNone/>
            </a:pPr>
            <a:r>
              <a:rPr lang="pl-PL" sz="1600" b="1" smtClean="0"/>
              <a:t>4.  Sfera środowiskowa</a:t>
            </a:r>
          </a:p>
          <a:p>
            <a:pPr>
              <a:buFontTx/>
              <a:buChar char="-"/>
            </a:pPr>
            <a:r>
              <a:rPr lang="pl-PL" sz="1600" b="1" smtClean="0"/>
              <a:t>-dzikie wysypiska</a:t>
            </a:r>
          </a:p>
          <a:p>
            <a:pPr>
              <a:buFontTx/>
              <a:buChar char="-"/>
            </a:pPr>
            <a:r>
              <a:rPr lang="pl-PL" sz="1600" b="1" smtClean="0"/>
              <a:t>-zanieczyszczenie wód</a:t>
            </a:r>
          </a:p>
          <a:p>
            <a:pPr>
              <a:buFontTx/>
              <a:buChar char="-"/>
            </a:pPr>
            <a:r>
              <a:rPr lang="pl-PL" sz="1600" b="1" smtClean="0"/>
              <a:t>Niska świadomość ekologiczna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50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502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502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502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502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502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5027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5027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5027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5027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5027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5027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5027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85027" grpId="0" build="p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>
              <a:defRPr/>
            </a:pPr>
            <a:r>
              <a:rPr lang="pl-PL" sz="3200" dirty="0" smtClean="0">
                <a:solidFill>
                  <a:schemeClr val="accent2">
                    <a:lumMod val="75000"/>
                  </a:schemeClr>
                </a:solidFill>
              </a:rPr>
              <a:t>Obszar rewitalizacji –stan kryzysowy </a:t>
            </a:r>
            <a:br>
              <a:rPr lang="pl-PL" sz="3200" dirty="0" smtClean="0">
                <a:solidFill>
                  <a:schemeClr val="accent2">
                    <a:lumMod val="75000"/>
                  </a:schemeClr>
                </a:solidFill>
              </a:rPr>
            </a:br>
            <a:r>
              <a:rPr lang="pl-PL" sz="3200" dirty="0" smtClean="0">
                <a:solidFill>
                  <a:schemeClr val="accent2">
                    <a:lumMod val="75000"/>
                  </a:schemeClr>
                </a:solidFill>
              </a:rPr>
              <a:t>analiza sołectw/miejscowości</a:t>
            </a:r>
            <a:endParaRPr lang="pl-PL" sz="3200" dirty="0">
              <a:solidFill>
                <a:schemeClr val="accent2">
                  <a:lumMod val="75000"/>
                </a:schemeClr>
              </a:solidFill>
            </a:endParaRPr>
          </a:p>
        </p:txBody>
      </p:sp>
      <p:sp>
        <p:nvSpPr>
          <p:cNvPr id="26627" name="Symbol zastępczy zawartości 2"/>
          <p:cNvSpPr>
            <a:spLocks noGrp="1"/>
          </p:cNvSpPr>
          <p:nvPr>
            <p:ph idx="1"/>
          </p:nvPr>
        </p:nvSpPr>
        <p:spPr>
          <a:xfrm>
            <a:off x="500063" y="1928813"/>
            <a:ext cx="8229600" cy="4224337"/>
          </a:xfrm>
        </p:spPr>
        <p:txBody>
          <a:bodyPr/>
          <a:lstStyle/>
          <a:p>
            <a:r>
              <a:rPr lang="pl-PL" sz="1800" smtClean="0"/>
              <a:t>Stan spowodowany koncentracją negatywnych zjawisk społecznych </a:t>
            </a:r>
            <a:br>
              <a:rPr lang="pl-PL" sz="1800" smtClean="0"/>
            </a:br>
            <a:r>
              <a:rPr lang="pl-PL" sz="1800" smtClean="0"/>
              <a:t>(w szczególności bezrobocia, ubóstwa, przestępczości, niskiego poziomu edukacji lub kapitału społecznego, niewystarczającego poziomu uczestnictwa w życiu publicznym i kulturalnym), współwystępujących z negatywnymi zjawiskami w co najmniej jednej z następujących sfer:</a:t>
            </a:r>
          </a:p>
          <a:p>
            <a:r>
              <a:rPr lang="pl-PL" sz="1800" smtClean="0"/>
              <a:t>gospodarczej</a:t>
            </a:r>
          </a:p>
          <a:p>
            <a:r>
              <a:rPr lang="pl-PL" sz="1800" smtClean="0"/>
              <a:t>środowiskowej</a:t>
            </a:r>
          </a:p>
          <a:p>
            <a:r>
              <a:rPr lang="pl-PL" sz="1800" smtClean="0"/>
              <a:t>przestrzenno-funkcjonalnej</a:t>
            </a:r>
          </a:p>
          <a:p>
            <a:r>
              <a:rPr lang="pl-PL" sz="1800" smtClean="0"/>
              <a:t>technicznej</a:t>
            </a:r>
          </a:p>
          <a:p>
            <a:pPr>
              <a:buFont typeface="Wingdings" pitchFamily="2" charset="2"/>
              <a:buNone/>
            </a:pPr>
            <a:r>
              <a:rPr lang="pl-PL" sz="1800" smtClean="0"/>
              <a:t>Skalę negatywnych zjawisk odzwierciedlają mierniki rozwoju opisujące powyższe sfery, które wskazują na niski poziom rozwoju lub dokumentują silną dynamikę spadku poziomu rozwoju, w odniesieniu do wartości dla całej gminy.</a:t>
            </a:r>
          </a:p>
        </p:txBody>
      </p:sp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Rectangle 2"/>
          <p:cNvSpPr>
            <a:spLocks noGrp="1" noChangeArrowheads="1"/>
          </p:cNvSpPr>
          <p:nvPr>
            <p:ph type="title"/>
          </p:nvPr>
        </p:nvSpPr>
        <p:spPr>
          <a:xfrm>
            <a:off x="468313" y="188913"/>
            <a:ext cx="8318500" cy="1096962"/>
          </a:xfrm>
        </p:spPr>
        <p:txBody>
          <a:bodyPr/>
          <a:lstStyle/>
          <a:p>
            <a:pPr eaLnBrk="1" hangingPunct="1">
              <a:defRPr/>
            </a:pPr>
            <a:r>
              <a:rPr lang="pl-PL" sz="2800" dirty="0" smtClean="0">
                <a:solidFill>
                  <a:schemeClr val="accent6">
                    <a:lumMod val="75000"/>
                  </a:schemeClr>
                </a:solidFill>
              </a:rPr>
              <a:t>Wskaźniki wyznaczenia obszaru zdegradowanego</a:t>
            </a:r>
            <a:endParaRPr lang="en-GB" sz="2800" dirty="0" smtClean="0">
              <a:solidFill>
                <a:schemeClr val="accent6">
                  <a:lumMod val="75000"/>
                </a:schemeClr>
              </a:solidFill>
            </a:endParaRPr>
          </a:p>
        </p:txBody>
      </p:sp>
      <p:sp>
        <p:nvSpPr>
          <p:cNvPr id="27651" name="Rectangle 3"/>
          <p:cNvSpPr>
            <a:spLocks noGrp="1" noChangeArrowheads="1"/>
          </p:cNvSpPr>
          <p:nvPr>
            <p:ph type="body" sz="half" idx="1"/>
          </p:nvPr>
        </p:nvSpPr>
        <p:spPr>
          <a:xfrm>
            <a:off x="684213" y="1268413"/>
            <a:ext cx="8078787" cy="5113337"/>
          </a:xfrm>
        </p:spPr>
        <p:txBody>
          <a:bodyPr/>
          <a:lstStyle/>
          <a:p>
            <a:pPr>
              <a:buFont typeface="Wingdings" pitchFamily="2" charset="2"/>
              <a:buNone/>
            </a:pPr>
            <a:r>
              <a:rPr lang="pl-PL" sz="1800" smtClean="0"/>
              <a:t>Do wyznaczania obszarów zdegradowanych Gminy Boniewo proponuje się posłużyć następującymi wskaźnikami:</a:t>
            </a:r>
          </a:p>
          <a:p>
            <a:pPr>
              <a:buFont typeface="Wingdings" pitchFamily="2" charset="2"/>
              <a:buNone/>
            </a:pPr>
            <a:r>
              <a:rPr lang="pl-PL" sz="1800" smtClean="0"/>
              <a:t>1.w sferze społecznej:</a:t>
            </a:r>
          </a:p>
          <a:p>
            <a:r>
              <a:rPr lang="pl-PL" sz="1800" smtClean="0"/>
              <a:t>udział osób w gospodarstwach domowych korzystających ze środowiskowej pomocy społecznej </a:t>
            </a:r>
            <a:br>
              <a:rPr lang="pl-PL" sz="1800" smtClean="0"/>
            </a:br>
            <a:r>
              <a:rPr lang="pl-PL" sz="1800" smtClean="0"/>
              <a:t>w ludności ogółem na danym obszarze (przeliczono na 1000 ludności, dane  Ośrodka Pomocy Społecznej za 2015 r.),</a:t>
            </a:r>
          </a:p>
          <a:p>
            <a:r>
              <a:rPr lang="pl-PL" sz="1800" smtClean="0"/>
              <a:t>udział bezrobotnych w ludności w wieku produkcyjnym na danym obszarze (przeliczono na 100 osób w wieku produkcyjnym, dane Powiatowego Urzędu Pracy za 2015 r.),</a:t>
            </a:r>
          </a:p>
          <a:p>
            <a:pPr>
              <a:buFont typeface="Wingdings" pitchFamily="2" charset="2"/>
              <a:buNone/>
            </a:pPr>
            <a:r>
              <a:rPr lang="pl-PL" sz="1800" smtClean="0"/>
              <a:t>2. w sferze funkcjonalno-przestrzennej i infrastruktury technicznej:</a:t>
            </a:r>
          </a:p>
          <a:p>
            <a:r>
              <a:rPr lang="pl-PL" sz="1800" smtClean="0"/>
              <a:t> stan dróg gminnych.</a:t>
            </a:r>
          </a:p>
          <a:p>
            <a:pPr>
              <a:buFont typeface="Wingdings" pitchFamily="2" charset="2"/>
              <a:buNone/>
            </a:pPr>
            <a:r>
              <a:rPr lang="pl-PL" sz="1800" smtClean="0"/>
              <a:t>3.w sferze gospodarczej:</a:t>
            </a:r>
          </a:p>
          <a:p>
            <a:pPr>
              <a:buFont typeface="Wingdings" pitchFamily="2" charset="2"/>
              <a:buNone/>
            </a:pPr>
            <a:r>
              <a:rPr lang="pl-PL" sz="1800" smtClean="0"/>
              <a:t>     liczba podmiotów gospodarczych na terenie gminy </a:t>
            </a:r>
          </a:p>
          <a:p>
            <a:pPr>
              <a:buFont typeface="Wingdings" pitchFamily="2" charset="2"/>
              <a:buNone/>
            </a:pPr>
            <a:r>
              <a:rPr lang="pl-PL" sz="1800" smtClean="0"/>
              <a:t>4.  Wskaźniki środowiskowe</a:t>
            </a:r>
          </a:p>
          <a:p>
            <a:pPr>
              <a:buFont typeface="Wingdings" pitchFamily="2" charset="2"/>
              <a:buNone/>
            </a:pPr>
            <a:endParaRPr lang="pl-PL" sz="1800" smtClean="0"/>
          </a:p>
          <a:p>
            <a:pPr>
              <a:buFontTx/>
              <a:buChar char="-"/>
            </a:pPr>
            <a:endParaRPr lang="pl-PL" sz="180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500063" y="500063"/>
            <a:ext cx="8229600" cy="428625"/>
          </a:xfrm>
        </p:spPr>
        <p:txBody>
          <a:bodyPr/>
          <a:lstStyle/>
          <a:p>
            <a:pPr algn="ctr">
              <a:defRPr/>
            </a:pPr>
            <a:r>
              <a:rPr lang="pl-PL" sz="2800" dirty="0" smtClean="0">
                <a:solidFill>
                  <a:schemeClr val="accent2">
                    <a:lumMod val="75000"/>
                  </a:schemeClr>
                </a:solidFill>
              </a:rPr>
              <a:t>CZĘŚĆ KONSULTACYJNA </a:t>
            </a:r>
            <a:endParaRPr lang="pl-PL" sz="2800" dirty="0">
              <a:solidFill>
                <a:schemeClr val="accent2">
                  <a:lumMod val="75000"/>
                </a:schemeClr>
              </a:solidFill>
            </a:endParaRPr>
          </a:p>
        </p:txBody>
      </p:sp>
      <p:sp>
        <p:nvSpPr>
          <p:cNvPr id="4" name="Prostokąt zaokrąglony 3"/>
          <p:cNvSpPr/>
          <p:nvPr/>
        </p:nvSpPr>
        <p:spPr>
          <a:xfrm>
            <a:off x="214313" y="1071563"/>
            <a:ext cx="8501062" cy="642937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pl-PL" dirty="0"/>
              <a:t>GMINA BONIEWO </a:t>
            </a:r>
          </a:p>
        </p:txBody>
      </p:sp>
      <p:sp>
        <p:nvSpPr>
          <p:cNvPr id="5" name="Prostokąt 4"/>
          <p:cNvSpPr/>
          <p:nvPr/>
        </p:nvSpPr>
        <p:spPr>
          <a:xfrm>
            <a:off x="285750" y="2143125"/>
            <a:ext cx="4000500" cy="714375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pl-PL" dirty="0"/>
              <a:t>MOCNE STRONY TERAZ</a:t>
            </a:r>
          </a:p>
        </p:txBody>
      </p:sp>
      <p:sp>
        <p:nvSpPr>
          <p:cNvPr id="6" name="Prostokąt 5"/>
          <p:cNvSpPr/>
          <p:nvPr/>
        </p:nvSpPr>
        <p:spPr>
          <a:xfrm>
            <a:off x="285750" y="3071813"/>
            <a:ext cx="4071938" cy="1500187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>
              <a:defRPr/>
            </a:pPr>
            <a:r>
              <a:rPr lang="pl-PL" sz="1600" dirty="0"/>
              <a:t>Stowarzyszenia/ organizacje/ inicjatywy lokalne</a:t>
            </a:r>
          </a:p>
          <a:p>
            <a:pPr>
              <a:defRPr/>
            </a:pPr>
            <a:r>
              <a:rPr lang="pl-PL" sz="1600" dirty="0"/>
              <a:t>Warsztaty dla dzieci i młodzieży</a:t>
            </a:r>
          </a:p>
          <a:p>
            <a:pPr>
              <a:defRPr/>
            </a:pPr>
            <a:r>
              <a:rPr lang="pl-PL" sz="1600" dirty="0"/>
              <a:t>Tereny zielone</a:t>
            </a:r>
          </a:p>
        </p:txBody>
      </p:sp>
      <p:sp>
        <p:nvSpPr>
          <p:cNvPr id="7" name="Prostokąt 6"/>
          <p:cNvSpPr/>
          <p:nvPr/>
        </p:nvSpPr>
        <p:spPr>
          <a:xfrm>
            <a:off x="4714875" y="2143125"/>
            <a:ext cx="3929063" cy="714375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pl-PL" dirty="0"/>
              <a:t>POTENCJAŁ GMINY SZANSE</a:t>
            </a:r>
          </a:p>
        </p:txBody>
      </p:sp>
      <p:sp>
        <p:nvSpPr>
          <p:cNvPr id="8" name="Prostokąt 7"/>
          <p:cNvSpPr/>
          <p:nvPr/>
        </p:nvSpPr>
        <p:spPr>
          <a:xfrm>
            <a:off x="4714875" y="3071813"/>
            <a:ext cx="3929063" cy="1500187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>
              <a:defRPr/>
            </a:pPr>
            <a:r>
              <a:rPr lang="pl-PL" sz="1600" dirty="0"/>
              <a:t>Historia</a:t>
            </a:r>
          </a:p>
          <a:p>
            <a:pPr>
              <a:defRPr/>
            </a:pPr>
            <a:r>
              <a:rPr lang="pl-PL" sz="1600" dirty="0"/>
              <a:t>Kultura</a:t>
            </a:r>
          </a:p>
          <a:p>
            <a:pPr>
              <a:defRPr/>
            </a:pPr>
            <a:r>
              <a:rPr lang="pl-PL" sz="1600" dirty="0"/>
              <a:t>Tradycja </a:t>
            </a:r>
          </a:p>
          <a:p>
            <a:pPr>
              <a:defRPr/>
            </a:pPr>
            <a:r>
              <a:rPr lang="pl-PL" sz="1600" dirty="0"/>
              <a:t>Lokalne produkty</a:t>
            </a:r>
          </a:p>
        </p:txBody>
      </p:sp>
      <p:sp>
        <p:nvSpPr>
          <p:cNvPr id="9" name="Prostokąt 8"/>
          <p:cNvSpPr/>
          <p:nvPr/>
        </p:nvSpPr>
        <p:spPr>
          <a:xfrm>
            <a:off x="285750" y="5000625"/>
            <a:ext cx="8286750" cy="85725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pl-PL" dirty="0"/>
              <a:t>GMINA ZA 5 LAT – JAK WYKORZYSTAĆ POTENCJAŁ ROZWOJU</a:t>
            </a:r>
          </a:p>
        </p:txBody>
      </p:sp>
      <p:sp>
        <p:nvSpPr>
          <p:cNvPr id="10" name="Strzałka w dół 9"/>
          <p:cNvSpPr/>
          <p:nvPr/>
        </p:nvSpPr>
        <p:spPr>
          <a:xfrm>
            <a:off x="1928813" y="1785938"/>
            <a:ext cx="500062" cy="285750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pl-PL"/>
          </a:p>
        </p:txBody>
      </p:sp>
      <p:sp>
        <p:nvSpPr>
          <p:cNvPr id="11" name="Strzałka w dół 10"/>
          <p:cNvSpPr/>
          <p:nvPr/>
        </p:nvSpPr>
        <p:spPr>
          <a:xfrm>
            <a:off x="6357938" y="1785938"/>
            <a:ext cx="571500" cy="285750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pl-PL"/>
          </a:p>
        </p:txBody>
      </p:sp>
      <p:sp>
        <p:nvSpPr>
          <p:cNvPr id="12" name="Strzałka w dół 11"/>
          <p:cNvSpPr/>
          <p:nvPr/>
        </p:nvSpPr>
        <p:spPr>
          <a:xfrm>
            <a:off x="4286250" y="4643438"/>
            <a:ext cx="571500" cy="357187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pl-PL"/>
          </a:p>
        </p:txBody>
      </p:sp>
    </p:spTree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457200" y="457200"/>
            <a:ext cx="8229600" cy="471488"/>
          </a:xfrm>
        </p:spPr>
        <p:txBody>
          <a:bodyPr/>
          <a:lstStyle/>
          <a:p>
            <a:pPr>
              <a:defRPr/>
            </a:pPr>
            <a:r>
              <a:rPr lang="pl-PL" sz="3200" dirty="0" smtClean="0">
                <a:solidFill>
                  <a:schemeClr val="accent2">
                    <a:lumMod val="75000"/>
                  </a:schemeClr>
                </a:solidFill>
              </a:rPr>
              <a:t>Główne problemy w rozwoju Gminy Boniewo</a:t>
            </a:r>
            <a:endParaRPr lang="pl-PL" sz="3200" dirty="0">
              <a:solidFill>
                <a:schemeClr val="accent2">
                  <a:lumMod val="75000"/>
                </a:schemeClr>
              </a:solidFill>
            </a:endParaRPr>
          </a:p>
        </p:txBody>
      </p:sp>
      <p:graphicFrame>
        <p:nvGraphicFramePr>
          <p:cNvPr id="3" name="Tabela 2"/>
          <p:cNvGraphicFramePr>
            <a:graphicFrameLocks noGrp="1"/>
          </p:cNvGraphicFramePr>
          <p:nvPr/>
        </p:nvGraphicFramePr>
        <p:xfrm>
          <a:off x="571500" y="1000125"/>
          <a:ext cx="7858125" cy="4221163"/>
        </p:xfrm>
        <a:graphic>
          <a:graphicData uri="http://schemas.openxmlformats.org/drawingml/2006/table">
            <a:tbl>
              <a:tblPr/>
              <a:tblGrid>
                <a:gridCol w="6610656"/>
                <a:gridCol w="1247524"/>
              </a:tblGrid>
              <a:tr h="68255">
                <a:tc gridSpan="2">
                  <a:txBody>
                    <a:bodyPr/>
                    <a:lstStyle/>
                    <a:p>
                      <a:pPr marL="45720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l-PL" sz="1800" b="1" dirty="0">
                          <a:solidFill>
                            <a:srgbClr val="FFFFFF"/>
                          </a:solidFill>
                          <a:latin typeface="Cambria"/>
                          <a:ea typeface="Calibri"/>
                          <a:cs typeface="Times New Roman"/>
                        </a:rPr>
                        <a:t>Główne problemy w sferze społecznej </a:t>
                      </a:r>
                      <a:endParaRPr lang="pl-PL" sz="1800" dirty="0"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24280" marR="24280" marT="0" marB="0">
                    <a:lnL w="12700" cap="flat" cmpd="sng" algn="ctr">
                      <a:solidFill>
                        <a:srgbClr val="4472C4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rgbClr val="4472C4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215868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pl-PL"/>
                    </a:p>
                  </a:txBody>
                  <a:tcPr/>
                </a:tc>
              </a:tr>
              <a:tr h="74460">
                <a:tc>
                  <a:txBody>
                    <a:bodyPr/>
                    <a:lstStyle/>
                    <a:p>
                      <a:pPr marL="45720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l-PL" sz="1800" b="1">
                          <a:latin typeface="Cambria"/>
                          <a:ea typeface="Calibri"/>
                          <a:cs typeface="Times New Roman"/>
                        </a:rPr>
                        <a:t>Alkoholizm</a:t>
                      </a:r>
                      <a:endParaRPr lang="pl-PL" sz="1800"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24280" marR="24280" marT="0" marB="0" anchor="ctr">
                    <a:lnL w="12700" cap="flat" cmpd="sng" algn="ctr">
                      <a:solidFill>
                        <a:srgbClr val="4472C4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45720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pl-PL" sz="400"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24280" marR="242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74460">
                <a:tc>
                  <a:txBody>
                    <a:bodyPr/>
                    <a:lstStyle/>
                    <a:p>
                      <a:pPr marL="45720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l-PL" sz="1800" b="1">
                          <a:latin typeface="Cambria"/>
                          <a:ea typeface="Calibri"/>
                          <a:cs typeface="Times New Roman"/>
                        </a:rPr>
                        <a:t>Narkomania</a:t>
                      </a:r>
                      <a:endParaRPr lang="pl-PL" sz="1800"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24280" marR="24280" marT="0" marB="0" anchor="ctr">
                    <a:lnL w="12700" cap="flat" cmpd="sng" algn="ctr">
                      <a:solidFill>
                        <a:srgbClr val="4472C4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45720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pl-PL" sz="400"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24280" marR="242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74460">
                <a:tc>
                  <a:txBody>
                    <a:bodyPr/>
                    <a:lstStyle/>
                    <a:p>
                      <a:pPr marL="45720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l-PL" sz="1800" b="1">
                          <a:latin typeface="Cambria"/>
                          <a:ea typeface="Calibri"/>
                          <a:cs typeface="Times New Roman"/>
                        </a:rPr>
                        <a:t>Bezrobocie</a:t>
                      </a:r>
                      <a:endParaRPr lang="pl-PL" sz="1800"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24280" marR="24280" marT="0" marB="0" anchor="ctr">
                    <a:lnL w="12700" cap="flat" cmpd="sng" algn="ctr">
                      <a:solidFill>
                        <a:srgbClr val="4472C4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45720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pl-PL" sz="400"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24280" marR="242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74460">
                <a:tc>
                  <a:txBody>
                    <a:bodyPr/>
                    <a:lstStyle/>
                    <a:p>
                      <a:pPr marL="45720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l-PL" sz="1800" b="1">
                          <a:latin typeface="Cambria"/>
                          <a:ea typeface="Calibri"/>
                          <a:cs typeface="Times New Roman"/>
                        </a:rPr>
                        <a:t>Bezdomność</a:t>
                      </a:r>
                      <a:endParaRPr lang="pl-PL" sz="1800"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24280" marR="24280" marT="0" marB="0" anchor="ctr">
                    <a:lnL w="12700" cap="flat" cmpd="sng" algn="ctr">
                      <a:solidFill>
                        <a:srgbClr val="4472C4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45720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pl-PL" sz="400"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24280" marR="242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74460">
                <a:tc>
                  <a:txBody>
                    <a:bodyPr/>
                    <a:lstStyle/>
                    <a:p>
                      <a:pPr marL="45720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l-PL" sz="1800" b="1">
                          <a:latin typeface="Cambria"/>
                          <a:ea typeface="Calibri"/>
                          <a:cs typeface="Times New Roman"/>
                        </a:rPr>
                        <a:t>Osoby starsze pozostawione bez opieki</a:t>
                      </a:r>
                      <a:endParaRPr lang="pl-PL" sz="1800"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24280" marR="24280" marT="0" marB="0" anchor="ctr">
                    <a:lnL w="12700" cap="flat" cmpd="sng" algn="ctr">
                      <a:solidFill>
                        <a:srgbClr val="4472C4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45720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pl-PL" sz="400"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24280" marR="242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74460">
                <a:tc>
                  <a:txBody>
                    <a:bodyPr/>
                    <a:lstStyle/>
                    <a:p>
                      <a:pPr marL="45720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l-PL" sz="1800" b="1">
                          <a:latin typeface="Cambria"/>
                          <a:ea typeface="Calibri"/>
                          <a:cs typeface="Times New Roman"/>
                        </a:rPr>
                        <a:t>Przemoc w rodzinie</a:t>
                      </a:r>
                      <a:endParaRPr lang="pl-PL" sz="1800"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24280" marR="24280" marT="0" marB="0" anchor="ctr">
                    <a:lnL w="12700" cap="flat" cmpd="sng" algn="ctr">
                      <a:solidFill>
                        <a:srgbClr val="4472C4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45720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pl-PL" sz="400"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24280" marR="242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74460">
                <a:tc>
                  <a:txBody>
                    <a:bodyPr/>
                    <a:lstStyle/>
                    <a:p>
                      <a:pPr marL="45720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l-PL" sz="1800" b="1">
                          <a:latin typeface="Cambria"/>
                          <a:ea typeface="Calibri"/>
                          <a:cs typeface="Times New Roman"/>
                        </a:rPr>
                        <a:t>Ubóstwo</a:t>
                      </a:r>
                      <a:endParaRPr lang="pl-PL" sz="1800"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24280" marR="24280" marT="0" marB="0" anchor="ctr">
                    <a:lnL w="12700" cap="flat" cmpd="sng" algn="ctr">
                      <a:solidFill>
                        <a:srgbClr val="4472C4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45720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pl-PL" sz="400"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24280" marR="242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74460">
                <a:tc>
                  <a:txBody>
                    <a:bodyPr/>
                    <a:lstStyle/>
                    <a:p>
                      <a:pPr marL="45720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l-PL" sz="1800" b="1">
                          <a:latin typeface="Cambria"/>
                          <a:ea typeface="Calibri"/>
                          <a:cs typeface="Times New Roman"/>
                        </a:rPr>
                        <a:t>Chuligaństwo, wandalizm, przestępczość</a:t>
                      </a:r>
                      <a:endParaRPr lang="pl-PL" sz="1800"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24280" marR="24280" marT="0" marB="0" anchor="ctr">
                    <a:lnL w="12700" cap="flat" cmpd="sng" algn="ctr">
                      <a:solidFill>
                        <a:srgbClr val="4472C4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45720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pl-PL" sz="400"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24280" marR="242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74460">
                <a:tc>
                  <a:txBody>
                    <a:bodyPr/>
                    <a:lstStyle/>
                    <a:p>
                      <a:pPr marL="45720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l-PL" sz="1800" b="1">
                          <a:latin typeface="Cambria"/>
                          <a:ea typeface="Calibri"/>
                          <a:cs typeface="Times New Roman"/>
                        </a:rPr>
                        <a:t>Brak miejsca do uprawiania sportu/rekreacji</a:t>
                      </a:r>
                      <a:endParaRPr lang="pl-PL" sz="1800"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24280" marR="24280" marT="0" marB="0" anchor="ctr">
                    <a:lnL w="12700" cap="flat" cmpd="sng" algn="ctr">
                      <a:solidFill>
                        <a:srgbClr val="4472C4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45720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pl-PL" sz="400"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24280" marR="242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74460">
                <a:tc>
                  <a:txBody>
                    <a:bodyPr/>
                    <a:lstStyle/>
                    <a:p>
                      <a:pPr marL="45720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l-PL" sz="1800" b="1">
                          <a:latin typeface="Cambria"/>
                          <a:ea typeface="Calibri"/>
                          <a:cs typeface="Times New Roman"/>
                        </a:rPr>
                        <a:t>Brak miejsc z atrakcyjną ofertą kulturalną</a:t>
                      </a:r>
                      <a:endParaRPr lang="pl-PL" sz="1800"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24280" marR="24280" marT="0" marB="0" anchor="ctr">
                    <a:lnL w="12700" cap="flat" cmpd="sng" algn="ctr">
                      <a:solidFill>
                        <a:srgbClr val="4472C4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45720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pl-PL" sz="400"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24280" marR="242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74460">
                <a:tc>
                  <a:txBody>
                    <a:bodyPr/>
                    <a:lstStyle/>
                    <a:p>
                      <a:pPr marL="45720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l-PL" sz="1800" b="1">
                          <a:latin typeface="Cambria"/>
                          <a:ea typeface="Calibri"/>
                          <a:cs typeface="Times New Roman"/>
                        </a:rPr>
                        <a:t>Niska aktywność społeczeństwa</a:t>
                      </a:r>
                      <a:endParaRPr lang="pl-PL" sz="1800"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24280" marR="24280" marT="0" marB="0" anchor="ctr">
                    <a:lnL w="12700" cap="flat" cmpd="sng" algn="ctr">
                      <a:solidFill>
                        <a:srgbClr val="4472C4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45720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pl-PL" sz="400"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24280" marR="242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34889">
                <a:tc gridSpan="2">
                  <a:txBody>
                    <a:bodyPr/>
                    <a:lstStyle/>
                    <a:p>
                      <a:pPr marL="45720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pl-PL" sz="1800" dirty="0"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24280" marR="24280" marT="0" marB="0" anchor="ctr">
                    <a:lnL w="12700" cap="flat" cmpd="sng" algn="ctr">
                      <a:solidFill>
                        <a:srgbClr val="4472C4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pl-PL"/>
                    </a:p>
                  </a:txBody>
                  <a:tcPr/>
                </a:tc>
              </a:tr>
            </a:tbl>
          </a:graphicData>
        </a:graphic>
      </p:graphicFrame>
    </p:spTree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>
              <a:defRPr/>
            </a:pPr>
            <a:r>
              <a:rPr lang="pl-PL" sz="3200" dirty="0" smtClean="0">
                <a:solidFill>
                  <a:schemeClr val="accent2">
                    <a:lumMod val="75000"/>
                  </a:schemeClr>
                </a:solidFill>
              </a:rPr>
              <a:t>Główne problemy w rozwoju Gminy Boniewo</a:t>
            </a:r>
            <a:endParaRPr lang="pl-PL" sz="3200" dirty="0"/>
          </a:p>
        </p:txBody>
      </p:sp>
      <p:graphicFrame>
        <p:nvGraphicFramePr>
          <p:cNvPr id="3" name="Tabela 2"/>
          <p:cNvGraphicFramePr>
            <a:graphicFrameLocks noGrp="1"/>
          </p:cNvGraphicFramePr>
          <p:nvPr/>
        </p:nvGraphicFramePr>
        <p:xfrm>
          <a:off x="571500" y="1571625"/>
          <a:ext cx="7858125" cy="4929188"/>
        </p:xfrm>
        <a:graphic>
          <a:graphicData uri="http://schemas.openxmlformats.org/drawingml/2006/table">
            <a:tbl>
              <a:tblPr/>
              <a:tblGrid>
                <a:gridCol w="6330064"/>
                <a:gridCol w="280592"/>
                <a:gridCol w="1247524"/>
              </a:tblGrid>
              <a:tr h="733009">
                <a:tc gridSpan="3">
                  <a:txBody>
                    <a:bodyPr/>
                    <a:lstStyle/>
                    <a:p>
                      <a:pPr marL="45720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l-PL" sz="1800" b="1" dirty="0">
                          <a:solidFill>
                            <a:srgbClr val="FFFFFF"/>
                          </a:solidFill>
                          <a:latin typeface="Cambria"/>
                          <a:ea typeface="Calibri"/>
                          <a:cs typeface="Times New Roman"/>
                        </a:rPr>
                        <a:t>Główne problemy w sferze </a:t>
                      </a:r>
                      <a:r>
                        <a:rPr lang="pl-PL" sz="1800" b="1" dirty="0" smtClean="0">
                          <a:solidFill>
                            <a:srgbClr val="FFFFFF"/>
                          </a:solidFill>
                          <a:latin typeface="Cambria"/>
                          <a:ea typeface="Calibri"/>
                          <a:cs typeface="Times New Roman"/>
                        </a:rPr>
                        <a:t>gospodarczej</a:t>
                      </a:r>
                      <a:endParaRPr lang="pl-PL" sz="1800" dirty="0"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24280" marR="24280" marT="0" marB="0">
                    <a:lnL w="12700" cap="flat" cmpd="sng" algn="ctr">
                      <a:solidFill>
                        <a:srgbClr val="4472C4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rgbClr val="4472C4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215868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pl-PL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pl-PL"/>
                    </a:p>
                  </a:txBody>
                  <a:tcPr/>
                </a:tc>
              </a:tr>
              <a:tr h="366505">
                <a:tc gridSpan="2">
                  <a:txBody>
                    <a:bodyPr/>
                    <a:lstStyle/>
                    <a:p>
                      <a:pPr marL="45720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l-PL" sz="1800" b="1" dirty="0">
                          <a:latin typeface="Cambria"/>
                          <a:ea typeface="Calibri"/>
                          <a:cs typeface="Times New Roman"/>
                        </a:rPr>
                        <a:t>Brak miejsc pracy</a:t>
                      </a:r>
                      <a:endParaRPr lang="pl-PL" sz="1800" dirty="0"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24280" marR="24280" marT="0" marB="0" anchor="ctr">
                    <a:lnL w="12700" cap="flat" cmpd="sng" algn="ctr">
                      <a:solidFill>
                        <a:srgbClr val="4472C4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pl-PL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24280" marR="242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66505">
                <a:tc gridSpan="2">
                  <a:txBody>
                    <a:bodyPr/>
                    <a:lstStyle/>
                    <a:p>
                      <a:pPr marL="45720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l-PL" sz="1800" b="1" dirty="0">
                          <a:latin typeface="Cambria"/>
                          <a:ea typeface="Calibri"/>
                          <a:cs typeface="Times New Roman"/>
                        </a:rPr>
                        <a:t>Brak rzetelnego wsparcia dla przedsiębiorców</a:t>
                      </a:r>
                      <a:endParaRPr lang="pl-PL" sz="1800" dirty="0"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24280" marR="24280" marT="0" marB="0" anchor="ctr">
                    <a:lnL w="12700" cap="flat" cmpd="sng" algn="ctr">
                      <a:solidFill>
                        <a:srgbClr val="4472C4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pl-PL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24280" marR="242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66505">
                <a:tc gridSpan="2">
                  <a:txBody>
                    <a:bodyPr/>
                    <a:lstStyle/>
                    <a:p>
                      <a:pPr marL="45720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l-PL" sz="1800" b="1" dirty="0">
                          <a:latin typeface="Cambria"/>
                          <a:ea typeface="Calibri"/>
                          <a:cs typeface="Times New Roman"/>
                        </a:rPr>
                        <a:t>Brak połączeń z regionalnymi ośrodkami wzrostu</a:t>
                      </a:r>
                      <a:endParaRPr lang="pl-PL" sz="1800" dirty="0"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24280" marR="24280" marT="0" marB="0" anchor="ctr">
                    <a:lnL w="12700" cap="flat" cmpd="sng" algn="ctr">
                      <a:solidFill>
                        <a:srgbClr val="4472C4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pl-PL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24280" marR="242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66505">
                <a:tc gridSpan="2">
                  <a:txBody>
                    <a:bodyPr/>
                    <a:lstStyle/>
                    <a:p>
                      <a:pPr marL="45720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l-PL" sz="1800" b="1" dirty="0">
                          <a:latin typeface="Cambria"/>
                          <a:ea typeface="Calibri"/>
                          <a:cs typeface="Times New Roman"/>
                        </a:rPr>
                        <a:t>Duża konkurencja</a:t>
                      </a:r>
                      <a:endParaRPr lang="pl-PL" sz="1800" dirty="0"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24280" marR="24280" marT="0" marB="0" anchor="ctr">
                    <a:lnL w="12700" cap="flat" cmpd="sng" algn="ctr">
                      <a:solidFill>
                        <a:srgbClr val="4472C4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pl-PL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24280" marR="242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66505">
                <a:tc gridSpan="2">
                  <a:txBody>
                    <a:bodyPr/>
                    <a:lstStyle/>
                    <a:p>
                      <a:pPr marL="45720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l-PL" sz="1800" b="1" dirty="0">
                          <a:latin typeface="Cambria"/>
                          <a:ea typeface="Calibri"/>
                          <a:cs typeface="Times New Roman"/>
                        </a:rPr>
                        <a:t>Brak terenów inwestycyjnych</a:t>
                      </a:r>
                      <a:endParaRPr lang="pl-PL" sz="1800" dirty="0"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24280" marR="24280" marT="0" marB="0" anchor="ctr">
                    <a:lnL w="12700" cap="flat" cmpd="sng" algn="ctr">
                      <a:solidFill>
                        <a:srgbClr val="4472C4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pl-PL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24280" marR="242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366505">
                <a:tc gridSpan="2">
                  <a:txBody>
                    <a:bodyPr/>
                    <a:lstStyle/>
                    <a:p>
                      <a:pPr marL="45720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l-PL" sz="1800" b="1" dirty="0">
                          <a:latin typeface="Cambria"/>
                          <a:ea typeface="Calibri"/>
                          <a:cs typeface="Times New Roman"/>
                        </a:rPr>
                        <a:t>Brak wykwalifikowanej siły roboczej</a:t>
                      </a:r>
                      <a:endParaRPr lang="pl-PL" sz="1800" dirty="0"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24280" marR="24280" marT="0" marB="0" anchor="ctr">
                    <a:lnL w="12700" cap="flat" cmpd="sng" algn="ctr">
                      <a:solidFill>
                        <a:srgbClr val="4472C4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2700" cap="flat" cmpd="sng" algn="ctr">
                      <a:solidFill>
                        <a:srgbClr val="4472C4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pl-PL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24280" marR="242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2700" cap="flat" cmpd="sng" algn="ctr">
                      <a:solidFill>
                        <a:srgbClr val="4472C4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997185">
                <a:tc gridSpan="3">
                  <a:txBody>
                    <a:bodyPr/>
                    <a:lstStyle/>
                    <a:p>
                      <a:pPr marL="45720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pl-PL" sz="1800" dirty="0"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24280" marR="24280" marT="0" marB="0" anchor="ctr">
                    <a:lnL w="12700" cap="flat" cmpd="sng" algn="ctr">
                      <a:solidFill>
                        <a:srgbClr val="4472C4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pl-PL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pl-PL"/>
                    </a:p>
                  </a:txBody>
                  <a:tcPr/>
                </a:tc>
              </a:tr>
            </a:tbl>
          </a:graphicData>
        </a:graphic>
      </p:graphicFrame>
    </p:spTree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>
              <a:defRPr/>
            </a:pPr>
            <a:r>
              <a:rPr lang="pl-PL" sz="3200" dirty="0" smtClean="0">
                <a:solidFill>
                  <a:schemeClr val="accent2">
                    <a:lumMod val="75000"/>
                  </a:schemeClr>
                </a:solidFill>
              </a:rPr>
              <a:t>Główne problemy w rozwoju Gminy Boniewo</a:t>
            </a:r>
            <a:endParaRPr lang="pl-PL" sz="3200" dirty="0"/>
          </a:p>
        </p:txBody>
      </p:sp>
      <p:graphicFrame>
        <p:nvGraphicFramePr>
          <p:cNvPr id="3" name="Tabela 2"/>
          <p:cNvGraphicFramePr>
            <a:graphicFrameLocks noGrp="1"/>
          </p:cNvGraphicFramePr>
          <p:nvPr/>
        </p:nvGraphicFramePr>
        <p:xfrm>
          <a:off x="428625" y="1571625"/>
          <a:ext cx="7858125" cy="4997450"/>
        </p:xfrm>
        <a:graphic>
          <a:graphicData uri="http://schemas.openxmlformats.org/drawingml/2006/table">
            <a:tbl>
              <a:tblPr/>
              <a:tblGrid>
                <a:gridCol w="6330064"/>
                <a:gridCol w="280592"/>
                <a:gridCol w="1247524"/>
              </a:tblGrid>
              <a:tr h="690126">
                <a:tc gridSpan="3">
                  <a:txBody>
                    <a:bodyPr/>
                    <a:lstStyle/>
                    <a:p>
                      <a:pPr marL="45720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l-PL" sz="1800" b="1" dirty="0">
                          <a:solidFill>
                            <a:srgbClr val="FFFFFF"/>
                          </a:solidFill>
                          <a:latin typeface="Cambria"/>
                          <a:ea typeface="Calibri"/>
                          <a:cs typeface="Times New Roman"/>
                        </a:rPr>
                        <a:t>Główne problemy w sferze </a:t>
                      </a:r>
                      <a:r>
                        <a:rPr lang="pl-PL" sz="1800" b="1" dirty="0" smtClean="0">
                          <a:solidFill>
                            <a:srgbClr val="FFFFFF"/>
                          </a:solidFill>
                          <a:latin typeface="Cambria"/>
                          <a:ea typeface="Calibri"/>
                          <a:cs typeface="Times New Roman"/>
                        </a:rPr>
                        <a:t>przestrzenno-technicznej</a:t>
                      </a:r>
                      <a:endParaRPr lang="pl-PL" sz="1800" dirty="0"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24280" marR="24280" marT="0" marB="0">
                    <a:lnL w="12700" cap="flat" cmpd="sng" algn="ctr">
                      <a:solidFill>
                        <a:srgbClr val="4472C4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rgbClr val="4472C4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215868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pl-PL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pl-PL"/>
                    </a:p>
                  </a:txBody>
                  <a:tcPr/>
                </a:tc>
              </a:tr>
              <a:tr h="345063">
                <a:tc gridSpan="2">
                  <a:txBody>
                    <a:bodyPr/>
                    <a:lstStyle/>
                    <a:p>
                      <a:pPr marL="45720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l-PL" sz="1800" b="1" dirty="0">
                          <a:latin typeface="Cambria"/>
                          <a:ea typeface="Calibri"/>
                          <a:cs typeface="Times New Roman"/>
                        </a:rPr>
                        <a:t>Zły stan dróg</a:t>
                      </a:r>
                      <a:endParaRPr lang="pl-PL" sz="1800" dirty="0"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24280" marR="24280" marT="0" marB="0" anchor="ctr">
                    <a:lnL w="12700" cap="flat" cmpd="sng" algn="ctr">
                      <a:solidFill>
                        <a:srgbClr val="4472C4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pl-PL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24280" marR="242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45063">
                <a:tc gridSpan="2">
                  <a:txBody>
                    <a:bodyPr/>
                    <a:lstStyle/>
                    <a:p>
                      <a:pPr marL="45720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l-PL" sz="1800" b="1" dirty="0">
                          <a:latin typeface="Cambria"/>
                          <a:ea typeface="Calibri"/>
                          <a:cs typeface="Times New Roman"/>
                        </a:rPr>
                        <a:t>Niedostateczna ilość połączeń komunikacyjnych</a:t>
                      </a:r>
                      <a:endParaRPr lang="pl-PL" sz="1800" dirty="0"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24280" marR="24280" marT="0" marB="0" anchor="ctr">
                    <a:lnL w="12700" cap="flat" cmpd="sng" algn="ctr">
                      <a:solidFill>
                        <a:srgbClr val="4472C4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pl-PL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24280" marR="242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45063">
                <a:tc gridSpan="2">
                  <a:txBody>
                    <a:bodyPr/>
                    <a:lstStyle/>
                    <a:p>
                      <a:pPr marL="45720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l-PL" sz="1800" b="1" dirty="0">
                          <a:latin typeface="Cambria"/>
                          <a:ea typeface="Calibri"/>
                          <a:cs typeface="Times New Roman"/>
                        </a:rPr>
                        <a:t>Niedostateczny poziom dostępu do sieci kanalizacyjnej</a:t>
                      </a:r>
                      <a:endParaRPr lang="pl-PL" sz="1800" dirty="0"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24280" marR="24280" marT="0" marB="0" anchor="ctr">
                    <a:lnL w="12700" cap="flat" cmpd="sng" algn="ctr">
                      <a:solidFill>
                        <a:srgbClr val="4472C4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pl-PL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24280" marR="242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45063">
                <a:tc gridSpan="2">
                  <a:txBody>
                    <a:bodyPr/>
                    <a:lstStyle/>
                    <a:p>
                      <a:pPr marL="45720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l-PL" sz="1800" b="1" dirty="0">
                          <a:latin typeface="Cambria"/>
                          <a:ea typeface="Calibri"/>
                          <a:cs typeface="Times New Roman"/>
                        </a:rPr>
                        <a:t>Zły stan budynków publicznych</a:t>
                      </a:r>
                      <a:endParaRPr lang="pl-PL" sz="1800" dirty="0"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24280" marR="24280" marT="0" marB="0" anchor="ctr">
                    <a:lnL w="12700" cap="flat" cmpd="sng" algn="ctr">
                      <a:solidFill>
                        <a:srgbClr val="4472C4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pl-PL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24280" marR="242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45063">
                <a:tc gridSpan="2">
                  <a:txBody>
                    <a:bodyPr/>
                    <a:lstStyle/>
                    <a:p>
                      <a:pPr marL="45720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l-PL" sz="1800" b="1" dirty="0">
                          <a:latin typeface="Cambria"/>
                          <a:ea typeface="Calibri"/>
                          <a:cs typeface="Times New Roman"/>
                        </a:rPr>
                        <a:t>Brak ścieżek rowerowych</a:t>
                      </a:r>
                      <a:endParaRPr lang="pl-PL" sz="1800" dirty="0"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24280" marR="24280" marT="0" marB="0" anchor="ctr">
                    <a:lnL w="12700" cap="flat" cmpd="sng" algn="ctr">
                      <a:solidFill>
                        <a:srgbClr val="4472C4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pl-PL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24280" marR="242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45063">
                <a:tc gridSpan="2">
                  <a:txBody>
                    <a:bodyPr/>
                    <a:lstStyle/>
                    <a:p>
                      <a:pPr marL="45720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l-PL" sz="1800" b="1" dirty="0">
                          <a:latin typeface="Cambria"/>
                          <a:ea typeface="Calibri"/>
                          <a:cs typeface="Times New Roman"/>
                        </a:rPr>
                        <a:t>Brak terenów zielonych i spacerowych</a:t>
                      </a:r>
                      <a:endParaRPr lang="pl-PL" sz="1800" dirty="0"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24280" marR="24280" marT="0" marB="0" anchor="ctr">
                    <a:lnL w="12700" cap="flat" cmpd="sng" algn="ctr">
                      <a:solidFill>
                        <a:srgbClr val="4472C4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pl-PL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24280" marR="242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45063">
                <a:tc gridSpan="2">
                  <a:txBody>
                    <a:bodyPr/>
                    <a:lstStyle/>
                    <a:p>
                      <a:pPr marL="45720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l-PL" sz="1800" b="1" dirty="0">
                          <a:latin typeface="Cambria"/>
                          <a:ea typeface="Calibri"/>
                          <a:cs typeface="Times New Roman"/>
                        </a:rPr>
                        <a:t>Brak boisk, placów i zabaw</a:t>
                      </a:r>
                      <a:endParaRPr lang="pl-PL" sz="1800" dirty="0"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24280" marR="24280" marT="0" marB="0" anchor="ctr">
                    <a:lnL w="12700" cap="flat" cmpd="sng" algn="ctr">
                      <a:solidFill>
                        <a:srgbClr val="4472C4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pl-PL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24280" marR="242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45063">
                <a:tc gridSpan="2">
                  <a:txBody>
                    <a:bodyPr/>
                    <a:lstStyle/>
                    <a:p>
                      <a:pPr marL="45720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l-PL" sz="1800" b="1" dirty="0">
                          <a:latin typeface="Cambria"/>
                          <a:ea typeface="Calibri"/>
                          <a:cs typeface="Times New Roman"/>
                        </a:rPr>
                        <a:t>Niedostateczna liczba miejsc parkingowych</a:t>
                      </a:r>
                      <a:endParaRPr lang="pl-PL" sz="1800" dirty="0"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24280" marR="24280" marT="0" marB="0" anchor="ctr">
                    <a:lnL w="12700" cap="flat" cmpd="sng" algn="ctr">
                      <a:solidFill>
                        <a:srgbClr val="4472C4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pl-PL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24280" marR="242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546949">
                <a:tc gridSpan="3">
                  <a:txBody>
                    <a:bodyPr/>
                    <a:lstStyle/>
                    <a:p>
                      <a:pPr marL="45720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pl-PL" sz="1800" dirty="0"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24280" marR="24280" marT="0" marB="0" anchor="ctr">
                    <a:lnL w="12700" cap="flat" cmpd="sng" algn="ctr">
                      <a:solidFill>
                        <a:srgbClr val="4472C4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pl-PL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pl-PL"/>
                    </a:p>
                  </a:txBody>
                  <a:tcPr/>
                </a:tc>
              </a:tr>
            </a:tbl>
          </a:graphicData>
        </a:graphic>
      </p:graphicFrame>
    </p:spTree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457200" y="457200"/>
            <a:ext cx="8229600" cy="1114425"/>
          </a:xfrm>
        </p:spPr>
        <p:txBody>
          <a:bodyPr/>
          <a:lstStyle/>
          <a:p>
            <a:pPr>
              <a:defRPr/>
            </a:pPr>
            <a:r>
              <a:rPr lang="pl-PL" sz="3200" dirty="0" smtClean="0">
                <a:solidFill>
                  <a:schemeClr val="accent2">
                    <a:lumMod val="75000"/>
                  </a:schemeClr>
                </a:solidFill>
              </a:rPr>
              <a:t>Główne problemy w rozwoju Gminy Boniewo</a:t>
            </a:r>
            <a:endParaRPr lang="pl-PL" sz="3200" dirty="0"/>
          </a:p>
        </p:txBody>
      </p:sp>
      <p:graphicFrame>
        <p:nvGraphicFramePr>
          <p:cNvPr id="3" name="Tabela 2"/>
          <p:cNvGraphicFramePr>
            <a:graphicFrameLocks noGrp="1"/>
          </p:cNvGraphicFramePr>
          <p:nvPr/>
        </p:nvGraphicFramePr>
        <p:xfrm>
          <a:off x="500063" y="1500188"/>
          <a:ext cx="8143875" cy="5072062"/>
        </p:xfrm>
        <a:graphic>
          <a:graphicData uri="http://schemas.openxmlformats.org/drawingml/2006/table">
            <a:tbl>
              <a:tblPr/>
              <a:tblGrid>
                <a:gridCol w="6560248"/>
                <a:gridCol w="290795"/>
                <a:gridCol w="1292889"/>
              </a:tblGrid>
              <a:tr h="886013">
                <a:tc gridSpan="3">
                  <a:txBody>
                    <a:bodyPr/>
                    <a:lstStyle/>
                    <a:p>
                      <a:pPr marL="45720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l-PL" sz="1800" b="1" dirty="0">
                          <a:solidFill>
                            <a:srgbClr val="FFFFFF"/>
                          </a:solidFill>
                          <a:latin typeface="Cambria"/>
                          <a:ea typeface="Calibri"/>
                          <a:cs typeface="Times New Roman"/>
                        </a:rPr>
                        <a:t>Główne problemy w sferze </a:t>
                      </a:r>
                      <a:r>
                        <a:rPr lang="pl-PL" sz="1800" b="1" dirty="0" smtClean="0">
                          <a:solidFill>
                            <a:srgbClr val="FFFFFF"/>
                          </a:solidFill>
                          <a:latin typeface="Cambria"/>
                          <a:ea typeface="Calibri"/>
                          <a:cs typeface="Times New Roman"/>
                        </a:rPr>
                        <a:t>środowiskowej</a:t>
                      </a:r>
                      <a:endParaRPr lang="pl-PL" sz="1800" dirty="0"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24280" marR="24280" marT="0" marB="0">
                    <a:lnL w="12700" cap="flat" cmpd="sng" algn="ctr">
                      <a:solidFill>
                        <a:srgbClr val="4472C4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rgbClr val="4472C4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215868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pl-PL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pl-PL"/>
                    </a:p>
                  </a:txBody>
                  <a:tcPr/>
                </a:tc>
              </a:tr>
              <a:tr h="443006">
                <a:tc>
                  <a:txBody>
                    <a:bodyPr/>
                    <a:lstStyle/>
                    <a:p>
                      <a:pPr marL="45720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l-PL" sz="1800" b="1" dirty="0">
                          <a:latin typeface="Cambria"/>
                          <a:ea typeface="Calibri"/>
                          <a:cs typeface="Times New Roman"/>
                        </a:rPr>
                        <a:t>Nadmierne zanieczyszczenia powietrza</a:t>
                      </a:r>
                      <a:endParaRPr lang="pl-PL" sz="1800" dirty="0"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24280" marR="24280" marT="0" marB="0" anchor="ctr">
                    <a:lnL w="12700" cap="flat" cmpd="sng" algn="ctr">
                      <a:solidFill>
                        <a:srgbClr val="4472C4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24280" marR="242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rgbClr val="4472C4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24280" marR="24280" marT="0" marB="0">
                    <a:lnL>
                      <a:noFill/>
                    </a:lnL>
                    <a:lnR w="12700" cap="flat" cmpd="sng" algn="ctr">
                      <a:solidFill>
                        <a:srgbClr val="4472C4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43006">
                <a:tc>
                  <a:txBody>
                    <a:bodyPr/>
                    <a:lstStyle/>
                    <a:p>
                      <a:pPr marL="45720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l-PL" sz="1800" b="1" dirty="0">
                          <a:latin typeface="Cambria"/>
                          <a:ea typeface="Calibri"/>
                          <a:cs typeface="Times New Roman"/>
                        </a:rPr>
                        <a:t>Niska świadomość ekologiczna mieszkańców</a:t>
                      </a:r>
                      <a:endParaRPr lang="pl-PL" sz="1800" dirty="0"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24280" marR="24280" marT="0" marB="0" anchor="ctr">
                    <a:lnL w="12700" cap="flat" cmpd="sng" algn="ctr">
                      <a:solidFill>
                        <a:srgbClr val="4472C4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24280" marR="242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rgbClr val="4472C4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24280" marR="24280" marT="0" marB="0">
                    <a:lnL>
                      <a:noFill/>
                    </a:lnL>
                    <a:lnR w="12700" cap="flat" cmpd="sng" algn="ctr">
                      <a:solidFill>
                        <a:srgbClr val="4472C4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43006">
                <a:tc>
                  <a:txBody>
                    <a:bodyPr/>
                    <a:lstStyle/>
                    <a:p>
                      <a:pPr marL="45720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l-PL" sz="1800" b="1" dirty="0">
                          <a:latin typeface="Cambria"/>
                          <a:ea typeface="Calibri"/>
                          <a:cs typeface="Times New Roman"/>
                        </a:rPr>
                        <a:t>Występowanie dzikich wysypisk</a:t>
                      </a:r>
                      <a:endParaRPr lang="pl-PL" sz="1800" dirty="0"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24280" marR="24280" marT="0" marB="0" anchor="ctr">
                    <a:lnL w="12700" cap="flat" cmpd="sng" algn="ctr">
                      <a:solidFill>
                        <a:srgbClr val="4472C4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24280" marR="242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rgbClr val="4472C4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24280" marR="24280" marT="0" marB="0">
                    <a:lnL>
                      <a:noFill/>
                    </a:lnL>
                    <a:lnR w="12700" cap="flat" cmpd="sng" algn="ctr">
                      <a:solidFill>
                        <a:srgbClr val="4472C4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43006">
                <a:tc>
                  <a:txBody>
                    <a:bodyPr/>
                    <a:lstStyle/>
                    <a:p>
                      <a:pPr marL="45720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l-PL" sz="1800" b="1" dirty="0">
                          <a:latin typeface="Cambria"/>
                          <a:ea typeface="Calibri"/>
                          <a:cs typeface="Times New Roman"/>
                        </a:rPr>
                        <a:t>Wylewanie nieczystości do wód</a:t>
                      </a:r>
                      <a:endParaRPr lang="pl-PL" sz="1800" dirty="0"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24280" marR="24280" marT="0" marB="0" anchor="ctr">
                    <a:lnL w="12700" cap="flat" cmpd="sng" algn="ctr">
                      <a:solidFill>
                        <a:srgbClr val="4472C4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24280" marR="242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rgbClr val="4472C4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endParaRPr lang="pl-PL"/>
                    </a:p>
                  </a:txBody>
                  <a:tcPr marL="24280" marR="24280" marT="0" marB="0">
                    <a:lnL>
                      <a:noFill/>
                    </a:lnL>
                    <a:lnR w="12700" cap="flat" cmpd="sng" algn="ctr">
                      <a:solidFill>
                        <a:srgbClr val="4472C4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414062">
                <a:tc gridSpan="2">
                  <a:txBody>
                    <a:bodyPr/>
                    <a:lstStyle/>
                    <a:p>
                      <a:pPr marL="45720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pl-PL" sz="1800" dirty="0"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24280" marR="24280" marT="0" marB="0" anchor="ctr">
                    <a:lnL w="12700" cap="flat" cmpd="sng" algn="ctr">
                      <a:solidFill>
                        <a:srgbClr val="4472C4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pl-PL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pl-PL" dirty="0"/>
                    </a:p>
                  </a:txBody>
                  <a:tcPr marL="24280" marR="24280" marT="0" marB="0">
                    <a:lnL>
                      <a:noFill/>
                    </a:lnL>
                    <a:lnR w="12700" cap="flat" cmpd="sng" algn="ctr">
                      <a:solidFill>
                        <a:srgbClr val="4472C4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</p:spTree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428625" y="428625"/>
            <a:ext cx="8429625" cy="1728788"/>
          </a:xfrm>
        </p:spPr>
        <p:txBody>
          <a:bodyPr/>
          <a:lstStyle/>
          <a:p>
            <a:pPr>
              <a:defRPr/>
            </a:pPr>
            <a:r>
              <a:rPr lang="pl-PL" sz="2400" dirty="0" smtClean="0">
                <a:solidFill>
                  <a:schemeClr val="accent2">
                    <a:lumMod val="75000"/>
                  </a:schemeClr>
                </a:solidFill>
              </a:rPr>
              <a:t>PODSUMOWANIE Wstępna analiza delimitacji obszaru rewitalizacji Gminy Boniewo według wskazań społeczności </a:t>
            </a:r>
            <a:br>
              <a:rPr lang="pl-PL" sz="2400" dirty="0" smtClean="0">
                <a:solidFill>
                  <a:schemeClr val="accent2">
                    <a:lumMod val="75000"/>
                  </a:schemeClr>
                </a:solidFill>
              </a:rPr>
            </a:br>
            <a:r>
              <a:rPr lang="pl-PL" sz="2400" dirty="0" smtClean="0">
                <a:solidFill>
                  <a:schemeClr val="accent2">
                    <a:lumMod val="75000"/>
                  </a:schemeClr>
                </a:solidFill>
              </a:rPr>
              <a:t>(na podst. zbiorczej analizy Ankiet mieszkańców wg miejscowości Gminy)</a:t>
            </a:r>
            <a:endParaRPr lang="pl-PL" sz="2400" dirty="0">
              <a:solidFill>
                <a:schemeClr val="accent2">
                  <a:lumMod val="75000"/>
                </a:schemeClr>
              </a:solidFill>
            </a:endParaRPr>
          </a:p>
        </p:txBody>
      </p:sp>
      <p:sp>
        <p:nvSpPr>
          <p:cNvPr id="33795" name="Symbol zastępczy zawartości 2"/>
          <p:cNvSpPr>
            <a:spLocks noGrp="1"/>
          </p:cNvSpPr>
          <p:nvPr>
            <p:ph idx="1"/>
          </p:nvPr>
        </p:nvSpPr>
        <p:spPr>
          <a:xfrm>
            <a:off x="285750" y="2071688"/>
            <a:ext cx="8229600" cy="4643437"/>
          </a:xfrm>
        </p:spPr>
        <p:txBody>
          <a:bodyPr/>
          <a:lstStyle/>
          <a:p>
            <a:pPr>
              <a:buFont typeface="Wingdings" pitchFamily="2" charset="2"/>
              <a:buNone/>
            </a:pPr>
            <a:r>
              <a:rPr lang="pl-PL" sz="1800" smtClean="0"/>
              <a:t>BONIEWO:</a:t>
            </a:r>
            <a:endParaRPr lang="pl-PL" sz="1800" b="1" smtClean="0"/>
          </a:p>
          <a:p>
            <a:r>
              <a:rPr lang="pl-PL" sz="1800" b="1" smtClean="0"/>
              <a:t>Główne problemy społeczne:</a:t>
            </a:r>
          </a:p>
          <a:p>
            <a:pPr>
              <a:buFont typeface="Wingdings" pitchFamily="2" charset="2"/>
              <a:buNone/>
            </a:pPr>
            <a:r>
              <a:rPr lang="pl-PL" sz="1800" smtClean="0"/>
              <a:t>     Bezrobocie, alkoholizm, </a:t>
            </a:r>
          </a:p>
          <a:p>
            <a:pPr>
              <a:buFont typeface="Wingdings" pitchFamily="2" charset="2"/>
              <a:buNone/>
            </a:pPr>
            <a:r>
              <a:rPr lang="pl-PL" sz="1800" smtClean="0"/>
              <a:t>    Brak miejsc z atrakcyjną ofertą kulturalną</a:t>
            </a:r>
          </a:p>
          <a:p>
            <a:r>
              <a:rPr lang="pl-PL" sz="1800" b="1" smtClean="0"/>
              <a:t>Główne problemy gospodarcze</a:t>
            </a:r>
            <a:r>
              <a:rPr lang="pl-PL" sz="1800" smtClean="0"/>
              <a:t>:</a:t>
            </a:r>
          </a:p>
          <a:p>
            <a:pPr>
              <a:buFont typeface="Wingdings" pitchFamily="2" charset="2"/>
              <a:buNone/>
            </a:pPr>
            <a:r>
              <a:rPr lang="pl-PL" sz="1800" smtClean="0"/>
              <a:t>   Brak miejsc pracy</a:t>
            </a:r>
          </a:p>
          <a:p>
            <a:pPr>
              <a:buFont typeface="Wingdings" pitchFamily="2" charset="2"/>
              <a:buNone/>
            </a:pPr>
            <a:r>
              <a:rPr lang="pl-PL" sz="1800" smtClean="0"/>
              <a:t>   Brak rzetelnego wsparcia dla bezrobotnych</a:t>
            </a:r>
          </a:p>
          <a:p>
            <a:r>
              <a:rPr lang="pl-PL" sz="1800" b="1" smtClean="0"/>
              <a:t>Główne problemy w sferze techniczno-przestrzennej</a:t>
            </a:r>
          </a:p>
          <a:p>
            <a:pPr>
              <a:buFont typeface="Wingdings" pitchFamily="2" charset="2"/>
              <a:buNone/>
            </a:pPr>
            <a:r>
              <a:rPr lang="pl-PL" sz="1800" b="1" smtClean="0"/>
              <a:t>   </a:t>
            </a:r>
            <a:r>
              <a:rPr lang="pl-PL" sz="1800" smtClean="0"/>
              <a:t>Niedostateczna ilość połączeń komunikacyjnych</a:t>
            </a:r>
          </a:p>
          <a:p>
            <a:pPr>
              <a:buFont typeface="Wingdings" pitchFamily="2" charset="2"/>
              <a:buNone/>
            </a:pPr>
            <a:r>
              <a:rPr lang="pl-PL" sz="1800" smtClean="0"/>
              <a:t>   Niedostateczny poziom dostępu do sieci kanalizacyjnej</a:t>
            </a:r>
          </a:p>
          <a:p>
            <a:pPr>
              <a:buFont typeface="Wingdings" pitchFamily="2" charset="2"/>
              <a:buNone/>
            </a:pPr>
            <a:r>
              <a:rPr lang="pl-PL" sz="1800" smtClean="0"/>
              <a:t>    Zły stan techniczny dróg</a:t>
            </a:r>
          </a:p>
          <a:p>
            <a:r>
              <a:rPr lang="pl-PL" sz="1800" b="1" smtClean="0"/>
              <a:t>Główne problemy w sferze środowiskowej</a:t>
            </a:r>
          </a:p>
          <a:p>
            <a:pPr>
              <a:buFont typeface="Wingdings" pitchFamily="2" charset="2"/>
              <a:buNone/>
            </a:pPr>
            <a:r>
              <a:rPr lang="pl-PL" sz="1800" smtClean="0"/>
              <a:t>    Niska świadomość ekologiczna mieszkańców</a:t>
            </a:r>
          </a:p>
          <a:p>
            <a:pPr>
              <a:buFont typeface="Wingdings" pitchFamily="2" charset="2"/>
              <a:buNone/>
            </a:pPr>
            <a:r>
              <a:rPr lang="pl-PL" sz="1800" smtClean="0"/>
              <a:t>    Występowanie dzikich wysypisk</a:t>
            </a:r>
          </a:p>
          <a:p>
            <a:pPr>
              <a:buFont typeface="Wingdings" pitchFamily="2" charset="2"/>
              <a:buNone/>
            </a:pPr>
            <a:endParaRPr lang="pl-PL" sz="1800" b="1" smtClean="0"/>
          </a:p>
          <a:p>
            <a:pPr>
              <a:buFont typeface="Wingdings" pitchFamily="2" charset="2"/>
              <a:buNone/>
            </a:pPr>
            <a:endParaRPr lang="pl-PL" sz="1800" smtClean="0"/>
          </a:p>
        </p:txBody>
      </p:sp>
    </p:spTree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428625" y="571500"/>
            <a:ext cx="8429625" cy="500063"/>
          </a:xfrm>
        </p:spPr>
        <p:txBody>
          <a:bodyPr/>
          <a:lstStyle/>
          <a:p>
            <a:pPr>
              <a:defRPr/>
            </a:pPr>
            <a:r>
              <a:rPr lang="pl-PL" sz="2800" dirty="0" smtClean="0">
                <a:solidFill>
                  <a:schemeClr val="accent2">
                    <a:lumMod val="75000"/>
                  </a:schemeClr>
                </a:solidFill>
              </a:rPr>
              <a:t>PODSUMOWANIE </a:t>
            </a:r>
            <a:br>
              <a:rPr lang="pl-PL" sz="2800" dirty="0" smtClean="0">
                <a:solidFill>
                  <a:schemeClr val="accent2">
                    <a:lumMod val="75000"/>
                  </a:schemeClr>
                </a:solidFill>
              </a:rPr>
            </a:br>
            <a:endParaRPr lang="pl-PL" sz="2800" dirty="0">
              <a:solidFill>
                <a:schemeClr val="accent2">
                  <a:lumMod val="75000"/>
                </a:schemeClr>
              </a:solidFill>
            </a:endParaRPr>
          </a:p>
        </p:txBody>
      </p:sp>
      <p:sp>
        <p:nvSpPr>
          <p:cNvPr id="34819" name="Symbol zastępczy zawartości 2"/>
          <p:cNvSpPr>
            <a:spLocks noGrp="1"/>
          </p:cNvSpPr>
          <p:nvPr>
            <p:ph idx="1"/>
          </p:nvPr>
        </p:nvSpPr>
        <p:spPr>
          <a:xfrm>
            <a:off x="428625" y="1000125"/>
            <a:ext cx="8229600" cy="4643438"/>
          </a:xfrm>
        </p:spPr>
        <p:txBody>
          <a:bodyPr/>
          <a:lstStyle/>
          <a:p>
            <a:pPr>
              <a:buFont typeface="Wingdings" pitchFamily="2" charset="2"/>
              <a:buNone/>
            </a:pPr>
            <a:r>
              <a:rPr lang="pl-PL" sz="1800" smtClean="0"/>
              <a:t>JEZRZMANOWO:</a:t>
            </a:r>
            <a:endParaRPr lang="pl-PL" sz="1800" b="1" smtClean="0"/>
          </a:p>
          <a:p>
            <a:r>
              <a:rPr lang="pl-PL" sz="1800" b="1" smtClean="0"/>
              <a:t>Główne problemy społeczne:</a:t>
            </a:r>
          </a:p>
          <a:p>
            <a:pPr>
              <a:buFont typeface="Wingdings" pitchFamily="2" charset="2"/>
              <a:buNone/>
            </a:pPr>
            <a:r>
              <a:rPr lang="pl-PL" sz="1800" smtClean="0"/>
              <a:t>     Brak miejsc do uprawiania sportu i rekreacji</a:t>
            </a:r>
          </a:p>
          <a:p>
            <a:pPr>
              <a:buFont typeface="Wingdings" pitchFamily="2" charset="2"/>
              <a:buNone/>
            </a:pPr>
            <a:r>
              <a:rPr lang="pl-PL" sz="1800" smtClean="0"/>
              <a:t>     Niska aktywność społeczna</a:t>
            </a:r>
          </a:p>
          <a:p>
            <a:pPr>
              <a:buFont typeface="Wingdings" pitchFamily="2" charset="2"/>
              <a:buNone/>
            </a:pPr>
            <a:r>
              <a:rPr lang="pl-PL" sz="1800" smtClean="0"/>
              <a:t>     Bezrobocie</a:t>
            </a:r>
          </a:p>
          <a:p>
            <a:r>
              <a:rPr lang="pl-PL" sz="1800" b="1" smtClean="0"/>
              <a:t>Główne problemy gospodarcze</a:t>
            </a:r>
            <a:r>
              <a:rPr lang="pl-PL" sz="1800" smtClean="0"/>
              <a:t>:</a:t>
            </a:r>
          </a:p>
          <a:p>
            <a:pPr>
              <a:buFont typeface="Wingdings" pitchFamily="2" charset="2"/>
              <a:buNone/>
            </a:pPr>
            <a:r>
              <a:rPr lang="pl-PL" sz="1800" smtClean="0"/>
              <a:t>   Brak miejsc pracy</a:t>
            </a:r>
          </a:p>
          <a:p>
            <a:pPr>
              <a:buFont typeface="Wingdings" pitchFamily="2" charset="2"/>
              <a:buNone/>
            </a:pPr>
            <a:r>
              <a:rPr lang="pl-PL" sz="1800" smtClean="0"/>
              <a:t>   Brak terenów inwestycyjnych</a:t>
            </a:r>
          </a:p>
          <a:p>
            <a:pPr>
              <a:buFont typeface="Wingdings" pitchFamily="2" charset="2"/>
              <a:buNone/>
            </a:pPr>
            <a:r>
              <a:rPr lang="pl-PL" sz="1800" smtClean="0"/>
              <a:t>   Brak wykwalifikowanej siły roboczej</a:t>
            </a:r>
          </a:p>
          <a:p>
            <a:r>
              <a:rPr lang="pl-PL" sz="1800" b="1" smtClean="0"/>
              <a:t>Główne problemy w sferze techniczno-przestrzennej</a:t>
            </a:r>
          </a:p>
          <a:p>
            <a:pPr>
              <a:buFont typeface="Wingdings" pitchFamily="2" charset="2"/>
              <a:buNone/>
            </a:pPr>
            <a:r>
              <a:rPr lang="pl-PL" sz="1800" b="1" smtClean="0"/>
              <a:t>    </a:t>
            </a:r>
            <a:r>
              <a:rPr lang="pl-PL" sz="1800" smtClean="0"/>
              <a:t>Brak ścieżek rowerowych   </a:t>
            </a:r>
          </a:p>
          <a:p>
            <a:pPr>
              <a:buFont typeface="Wingdings" pitchFamily="2" charset="2"/>
              <a:buNone/>
            </a:pPr>
            <a:r>
              <a:rPr lang="pl-PL" sz="1800" smtClean="0"/>
              <a:t>    Niedostateczna ilość połączeń komunikacyjnych</a:t>
            </a:r>
          </a:p>
          <a:p>
            <a:r>
              <a:rPr lang="pl-PL" sz="1800" b="1" smtClean="0"/>
              <a:t>Główne problemy w sferze środowiskowej</a:t>
            </a:r>
          </a:p>
          <a:p>
            <a:pPr>
              <a:buFont typeface="Wingdings" pitchFamily="2" charset="2"/>
              <a:buNone/>
            </a:pPr>
            <a:r>
              <a:rPr lang="pl-PL" sz="1800" smtClean="0"/>
              <a:t>    Nadmierne zanieczyszczenie powietrza    </a:t>
            </a:r>
          </a:p>
          <a:p>
            <a:pPr>
              <a:buFont typeface="Wingdings" pitchFamily="2" charset="2"/>
              <a:buNone/>
            </a:pPr>
            <a:r>
              <a:rPr lang="pl-PL" sz="1800" smtClean="0"/>
              <a:t>    Niska świadomość ekologiczna mieszkańców</a:t>
            </a:r>
          </a:p>
          <a:p>
            <a:pPr>
              <a:buFont typeface="Wingdings" pitchFamily="2" charset="2"/>
              <a:buNone/>
            </a:pPr>
            <a:r>
              <a:rPr lang="pl-PL" sz="1800" smtClean="0"/>
              <a:t>    Występowanie dzikich wysypisk</a:t>
            </a:r>
          </a:p>
          <a:p>
            <a:pPr>
              <a:buFont typeface="Wingdings" pitchFamily="2" charset="2"/>
              <a:buNone/>
            </a:pPr>
            <a:endParaRPr lang="pl-PL" sz="1800" b="1" smtClean="0"/>
          </a:p>
          <a:p>
            <a:pPr>
              <a:buFont typeface="Wingdings" pitchFamily="2" charset="2"/>
              <a:buNone/>
            </a:pPr>
            <a:endParaRPr lang="pl-PL" sz="1800" smtClean="0"/>
          </a:p>
        </p:txBody>
      </p:sp>
    </p:spTree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428625" y="571500"/>
            <a:ext cx="8429625" cy="500063"/>
          </a:xfrm>
        </p:spPr>
        <p:txBody>
          <a:bodyPr/>
          <a:lstStyle/>
          <a:p>
            <a:pPr>
              <a:defRPr/>
            </a:pPr>
            <a:r>
              <a:rPr lang="pl-PL" sz="2800" dirty="0" smtClean="0">
                <a:solidFill>
                  <a:schemeClr val="accent2">
                    <a:lumMod val="75000"/>
                  </a:schemeClr>
                </a:solidFill>
              </a:rPr>
              <a:t>PODSUMOWANIE </a:t>
            </a:r>
            <a:br>
              <a:rPr lang="pl-PL" sz="2800" dirty="0" smtClean="0">
                <a:solidFill>
                  <a:schemeClr val="accent2">
                    <a:lumMod val="75000"/>
                  </a:schemeClr>
                </a:solidFill>
              </a:rPr>
            </a:br>
            <a:endParaRPr lang="pl-PL" sz="2800" dirty="0">
              <a:solidFill>
                <a:schemeClr val="accent2">
                  <a:lumMod val="75000"/>
                </a:schemeClr>
              </a:solidFill>
            </a:endParaRPr>
          </a:p>
        </p:txBody>
      </p:sp>
      <p:sp>
        <p:nvSpPr>
          <p:cNvPr id="35843" name="Symbol zastępczy zawartości 2"/>
          <p:cNvSpPr>
            <a:spLocks noGrp="1"/>
          </p:cNvSpPr>
          <p:nvPr>
            <p:ph idx="1"/>
          </p:nvPr>
        </p:nvSpPr>
        <p:spPr>
          <a:xfrm>
            <a:off x="428625" y="1000125"/>
            <a:ext cx="8229600" cy="4643438"/>
          </a:xfrm>
        </p:spPr>
        <p:txBody>
          <a:bodyPr/>
          <a:lstStyle/>
          <a:p>
            <a:pPr>
              <a:buFont typeface="Wingdings" pitchFamily="2" charset="2"/>
              <a:buNone/>
            </a:pPr>
            <a:r>
              <a:rPr lang="pl-PL" sz="1800" smtClean="0"/>
              <a:t>LUBOMIN LEŚNY</a:t>
            </a:r>
            <a:endParaRPr lang="pl-PL" sz="1800" b="1" smtClean="0"/>
          </a:p>
          <a:p>
            <a:r>
              <a:rPr lang="pl-PL" sz="1800" b="1" smtClean="0"/>
              <a:t>Główne problemy społeczne:</a:t>
            </a:r>
          </a:p>
          <a:p>
            <a:pPr>
              <a:buFont typeface="Wingdings" pitchFamily="2" charset="2"/>
              <a:buNone/>
            </a:pPr>
            <a:r>
              <a:rPr lang="pl-PL" sz="1800" smtClean="0"/>
              <a:t>     Niska aktywność społeczna</a:t>
            </a:r>
          </a:p>
          <a:p>
            <a:pPr>
              <a:buFont typeface="Wingdings" pitchFamily="2" charset="2"/>
              <a:buNone/>
            </a:pPr>
            <a:r>
              <a:rPr lang="pl-PL" sz="1800" smtClean="0"/>
              <a:t>     Bezrobocie</a:t>
            </a:r>
          </a:p>
          <a:p>
            <a:pPr>
              <a:buFont typeface="Wingdings" pitchFamily="2" charset="2"/>
              <a:buNone/>
            </a:pPr>
            <a:r>
              <a:rPr lang="pl-PL" sz="1800" smtClean="0"/>
              <a:t>     Brak miejsc z atrakcyjną ofertą kulturalną</a:t>
            </a:r>
          </a:p>
          <a:p>
            <a:pPr>
              <a:buFont typeface="Wingdings" pitchFamily="2" charset="2"/>
              <a:buNone/>
            </a:pPr>
            <a:r>
              <a:rPr lang="pl-PL" sz="1800" smtClean="0"/>
              <a:t>     Osoby starsze pozostawione bez opieki</a:t>
            </a:r>
          </a:p>
          <a:p>
            <a:r>
              <a:rPr lang="pl-PL" sz="1800" b="1" smtClean="0"/>
              <a:t>Główne problemy gospodarcze</a:t>
            </a:r>
            <a:r>
              <a:rPr lang="pl-PL" sz="1800" smtClean="0"/>
              <a:t>:</a:t>
            </a:r>
          </a:p>
          <a:p>
            <a:pPr>
              <a:buFont typeface="Wingdings" pitchFamily="2" charset="2"/>
              <a:buNone/>
            </a:pPr>
            <a:r>
              <a:rPr lang="pl-PL" sz="1800" smtClean="0"/>
              <a:t>      Brak miejsc pracy</a:t>
            </a:r>
          </a:p>
          <a:p>
            <a:pPr>
              <a:buFont typeface="Wingdings" pitchFamily="2" charset="2"/>
              <a:buNone/>
            </a:pPr>
            <a:r>
              <a:rPr lang="pl-PL" sz="1800" smtClean="0"/>
              <a:t>      Brak wykwalifikowanej siły roboczej</a:t>
            </a:r>
          </a:p>
          <a:p>
            <a:r>
              <a:rPr lang="pl-PL" sz="1800" b="1" smtClean="0"/>
              <a:t>Główne problemy w sferze techniczno-przestrzennej</a:t>
            </a:r>
          </a:p>
          <a:p>
            <a:pPr>
              <a:buFont typeface="Wingdings" pitchFamily="2" charset="2"/>
              <a:buNone/>
            </a:pPr>
            <a:r>
              <a:rPr lang="pl-PL" sz="1800" smtClean="0"/>
              <a:t>      Niedostateczna ilość połączeń komunikacyjnych</a:t>
            </a:r>
            <a:r>
              <a:rPr lang="pl-PL" sz="1800" b="1" smtClean="0"/>
              <a:t>      </a:t>
            </a:r>
          </a:p>
          <a:p>
            <a:pPr>
              <a:buFont typeface="Wingdings" pitchFamily="2" charset="2"/>
              <a:buNone/>
            </a:pPr>
            <a:r>
              <a:rPr lang="pl-PL" sz="1800" smtClean="0"/>
              <a:t>      Zły stan dróg      </a:t>
            </a:r>
          </a:p>
          <a:p>
            <a:pPr>
              <a:buFont typeface="Wingdings" pitchFamily="2" charset="2"/>
              <a:buNone/>
            </a:pPr>
            <a:r>
              <a:rPr lang="pl-PL" sz="1800" smtClean="0"/>
              <a:t>      Brak ścieżek rowerowych   </a:t>
            </a:r>
          </a:p>
          <a:p>
            <a:r>
              <a:rPr lang="pl-PL" sz="1800" b="1" smtClean="0"/>
              <a:t>Główne problemy w sferze środowiskowej</a:t>
            </a:r>
          </a:p>
          <a:p>
            <a:pPr>
              <a:buFont typeface="Wingdings" pitchFamily="2" charset="2"/>
              <a:buNone/>
            </a:pPr>
            <a:r>
              <a:rPr lang="pl-PL" sz="1800" smtClean="0"/>
              <a:t>     Niska świadomość ekologiczna mieszkańców</a:t>
            </a:r>
          </a:p>
          <a:p>
            <a:pPr>
              <a:buFont typeface="Wingdings" pitchFamily="2" charset="2"/>
              <a:buNone/>
            </a:pPr>
            <a:r>
              <a:rPr lang="pl-PL" sz="1800" smtClean="0"/>
              <a:t>    Nadmierne zanieczyszczenie powietrza</a:t>
            </a:r>
          </a:p>
          <a:p>
            <a:pPr>
              <a:buFont typeface="Wingdings" pitchFamily="2" charset="2"/>
              <a:buNone/>
            </a:pPr>
            <a:endParaRPr lang="pl-PL" sz="1800" b="1" smtClean="0"/>
          </a:p>
          <a:p>
            <a:pPr>
              <a:buFont typeface="Wingdings" pitchFamily="2" charset="2"/>
              <a:buNone/>
            </a:pPr>
            <a:endParaRPr lang="pl-PL" sz="1800" smtClean="0"/>
          </a:p>
        </p:txBody>
      </p:sp>
    </p:spTree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428625" y="571500"/>
            <a:ext cx="8429625" cy="500063"/>
          </a:xfrm>
        </p:spPr>
        <p:txBody>
          <a:bodyPr/>
          <a:lstStyle/>
          <a:p>
            <a:pPr>
              <a:defRPr/>
            </a:pPr>
            <a:r>
              <a:rPr lang="pl-PL" sz="2800" dirty="0" smtClean="0">
                <a:solidFill>
                  <a:schemeClr val="accent2">
                    <a:lumMod val="75000"/>
                  </a:schemeClr>
                </a:solidFill>
              </a:rPr>
              <a:t>PODSUMOWANIE </a:t>
            </a:r>
            <a:br>
              <a:rPr lang="pl-PL" sz="2800" dirty="0" smtClean="0">
                <a:solidFill>
                  <a:schemeClr val="accent2">
                    <a:lumMod val="75000"/>
                  </a:schemeClr>
                </a:solidFill>
              </a:rPr>
            </a:br>
            <a:endParaRPr lang="pl-PL" sz="2800" dirty="0">
              <a:solidFill>
                <a:schemeClr val="accent2">
                  <a:lumMod val="75000"/>
                </a:schemeClr>
              </a:solidFill>
            </a:endParaRPr>
          </a:p>
        </p:txBody>
      </p:sp>
      <p:sp>
        <p:nvSpPr>
          <p:cNvPr id="36867" name="Symbol zastępczy zawartości 2"/>
          <p:cNvSpPr>
            <a:spLocks noGrp="1"/>
          </p:cNvSpPr>
          <p:nvPr>
            <p:ph idx="1"/>
          </p:nvPr>
        </p:nvSpPr>
        <p:spPr>
          <a:xfrm>
            <a:off x="428625" y="1000125"/>
            <a:ext cx="8229600" cy="4643438"/>
          </a:xfrm>
        </p:spPr>
        <p:txBody>
          <a:bodyPr/>
          <a:lstStyle/>
          <a:p>
            <a:pPr>
              <a:buFont typeface="Wingdings" pitchFamily="2" charset="2"/>
              <a:buNone/>
            </a:pPr>
            <a:r>
              <a:rPr lang="pl-PL" sz="1800" smtClean="0"/>
              <a:t>LUBOMIN RZĄDOWY</a:t>
            </a:r>
            <a:endParaRPr lang="pl-PL" sz="1800" b="1" smtClean="0"/>
          </a:p>
          <a:p>
            <a:r>
              <a:rPr lang="pl-PL" sz="1800" b="1" smtClean="0"/>
              <a:t>Główne problemy społeczne:</a:t>
            </a:r>
          </a:p>
          <a:p>
            <a:pPr>
              <a:buFont typeface="Wingdings" pitchFamily="2" charset="2"/>
              <a:buNone/>
            </a:pPr>
            <a:r>
              <a:rPr lang="pl-PL" sz="1800" smtClean="0"/>
              <a:t>     Bezrobocie</a:t>
            </a:r>
          </a:p>
          <a:p>
            <a:pPr>
              <a:buFont typeface="Wingdings" pitchFamily="2" charset="2"/>
              <a:buNone/>
            </a:pPr>
            <a:r>
              <a:rPr lang="pl-PL" sz="1800" smtClean="0"/>
              <a:t>     Ubóstwo</a:t>
            </a:r>
          </a:p>
          <a:p>
            <a:r>
              <a:rPr lang="pl-PL" sz="1800" b="1" smtClean="0"/>
              <a:t>Główne problemy gospodarcze</a:t>
            </a:r>
            <a:r>
              <a:rPr lang="pl-PL" sz="1800" smtClean="0"/>
              <a:t>:</a:t>
            </a:r>
          </a:p>
          <a:p>
            <a:pPr>
              <a:buFont typeface="Wingdings" pitchFamily="2" charset="2"/>
              <a:buNone/>
            </a:pPr>
            <a:r>
              <a:rPr lang="pl-PL" sz="1800" smtClean="0"/>
              <a:t>      Brak miejsc pracy</a:t>
            </a:r>
          </a:p>
          <a:p>
            <a:pPr>
              <a:buFont typeface="Wingdings" pitchFamily="2" charset="2"/>
              <a:buNone/>
            </a:pPr>
            <a:r>
              <a:rPr lang="pl-PL" sz="1800" smtClean="0"/>
              <a:t>      Brak wykwalifikowanej siły roboczej</a:t>
            </a:r>
          </a:p>
          <a:p>
            <a:pPr>
              <a:buFont typeface="Wingdings" pitchFamily="2" charset="2"/>
              <a:buNone/>
            </a:pPr>
            <a:r>
              <a:rPr lang="pl-PL" sz="1800" smtClean="0"/>
              <a:t>       Brak terenów inwestycyjnych</a:t>
            </a:r>
          </a:p>
          <a:p>
            <a:r>
              <a:rPr lang="pl-PL" sz="1800" b="1" smtClean="0"/>
              <a:t>Główne problemy w sferze techniczno-przestrzennej</a:t>
            </a:r>
          </a:p>
          <a:p>
            <a:pPr>
              <a:buFont typeface="Wingdings" pitchFamily="2" charset="2"/>
              <a:buNone/>
            </a:pPr>
            <a:r>
              <a:rPr lang="pl-PL" sz="1800" smtClean="0"/>
              <a:t>       Zły stan budynków publicznych</a:t>
            </a:r>
          </a:p>
          <a:p>
            <a:pPr>
              <a:buFont typeface="Wingdings" pitchFamily="2" charset="2"/>
              <a:buNone/>
            </a:pPr>
            <a:r>
              <a:rPr lang="pl-PL" sz="1800" smtClean="0"/>
              <a:t>      Niedostateczny dostęp do sieci kanalizacyjnej</a:t>
            </a:r>
          </a:p>
          <a:p>
            <a:r>
              <a:rPr lang="pl-PL" sz="1800" b="1" smtClean="0"/>
              <a:t>Główne problemy w sferze środowiskowej</a:t>
            </a:r>
          </a:p>
          <a:p>
            <a:pPr>
              <a:buFont typeface="Wingdings" pitchFamily="2" charset="2"/>
              <a:buNone/>
            </a:pPr>
            <a:r>
              <a:rPr lang="pl-PL" sz="1800" smtClean="0"/>
              <a:t>      Dzikie wysypiska     </a:t>
            </a:r>
          </a:p>
          <a:p>
            <a:pPr>
              <a:buFont typeface="Wingdings" pitchFamily="2" charset="2"/>
              <a:buNone/>
            </a:pPr>
            <a:r>
              <a:rPr lang="pl-PL" sz="1800" smtClean="0"/>
              <a:t>      Niska świadomość ekologiczna mieszkańców</a:t>
            </a:r>
          </a:p>
          <a:p>
            <a:pPr>
              <a:buFont typeface="Wingdings" pitchFamily="2" charset="2"/>
              <a:buNone/>
            </a:pPr>
            <a:r>
              <a:rPr lang="pl-PL" sz="1800" smtClean="0"/>
              <a:t>    </a:t>
            </a:r>
          </a:p>
          <a:p>
            <a:pPr>
              <a:buFont typeface="Wingdings" pitchFamily="2" charset="2"/>
              <a:buNone/>
            </a:pPr>
            <a:endParaRPr lang="pl-PL" sz="1800" b="1" smtClean="0"/>
          </a:p>
          <a:p>
            <a:pPr>
              <a:buFont typeface="Wingdings" pitchFamily="2" charset="2"/>
              <a:buNone/>
            </a:pPr>
            <a:endParaRPr lang="pl-PL" sz="1800" smtClean="0"/>
          </a:p>
        </p:txBody>
      </p:sp>
    </p:spTree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428625" y="571500"/>
            <a:ext cx="8429625" cy="500063"/>
          </a:xfrm>
        </p:spPr>
        <p:txBody>
          <a:bodyPr/>
          <a:lstStyle/>
          <a:p>
            <a:pPr>
              <a:defRPr/>
            </a:pPr>
            <a:r>
              <a:rPr lang="pl-PL" sz="2800" dirty="0" smtClean="0">
                <a:solidFill>
                  <a:schemeClr val="accent2">
                    <a:lumMod val="75000"/>
                  </a:schemeClr>
                </a:solidFill>
              </a:rPr>
              <a:t>PODSUMOWANIE </a:t>
            </a:r>
            <a:br>
              <a:rPr lang="pl-PL" sz="2800" dirty="0" smtClean="0">
                <a:solidFill>
                  <a:schemeClr val="accent2">
                    <a:lumMod val="75000"/>
                  </a:schemeClr>
                </a:solidFill>
              </a:rPr>
            </a:br>
            <a:endParaRPr lang="pl-PL" sz="2800" dirty="0">
              <a:solidFill>
                <a:schemeClr val="accent2">
                  <a:lumMod val="75000"/>
                </a:schemeClr>
              </a:solidFill>
            </a:endParaRPr>
          </a:p>
        </p:txBody>
      </p:sp>
      <p:sp>
        <p:nvSpPr>
          <p:cNvPr id="37891" name="Symbol zastępczy zawartości 2"/>
          <p:cNvSpPr>
            <a:spLocks noGrp="1"/>
          </p:cNvSpPr>
          <p:nvPr>
            <p:ph idx="1"/>
          </p:nvPr>
        </p:nvSpPr>
        <p:spPr>
          <a:xfrm>
            <a:off x="428625" y="1000125"/>
            <a:ext cx="8229600" cy="4643438"/>
          </a:xfrm>
        </p:spPr>
        <p:txBody>
          <a:bodyPr/>
          <a:lstStyle/>
          <a:p>
            <a:pPr>
              <a:buFont typeface="Wingdings" pitchFamily="2" charset="2"/>
              <a:buNone/>
            </a:pPr>
            <a:r>
              <a:rPr lang="pl-PL" sz="1800" smtClean="0"/>
              <a:t>ŁĄKI WIELKIE</a:t>
            </a:r>
            <a:endParaRPr lang="pl-PL" sz="1800" b="1" smtClean="0"/>
          </a:p>
          <a:p>
            <a:r>
              <a:rPr lang="pl-PL" sz="1800" b="1" smtClean="0"/>
              <a:t>Główne problemy społeczne:</a:t>
            </a:r>
          </a:p>
          <a:p>
            <a:pPr>
              <a:buFont typeface="Wingdings" pitchFamily="2" charset="2"/>
              <a:buNone/>
            </a:pPr>
            <a:r>
              <a:rPr lang="pl-PL" sz="1800" smtClean="0"/>
              <a:t>     Bezrobocie</a:t>
            </a:r>
          </a:p>
          <a:p>
            <a:pPr>
              <a:buFont typeface="Wingdings" pitchFamily="2" charset="2"/>
              <a:buNone/>
            </a:pPr>
            <a:r>
              <a:rPr lang="pl-PL" sz="1800" smtClean="0"/>
              <a:t>     Alkoholizm</a:t>
            </a:r>
          </a:p>
          <a:p>
            <a:pPr>
              <a:buFont typeface="Wingdings" pitchFamily="2" charset="2"/>
              <a:buNone/>
            </a:pPr>
            <a:r>
              <a:rPr lang="pl-PL" sz="1800" smtClean="0"/>
              <a:t>     Brak miejsc do uprawiania sportu</a:t>
            </a:r>
          </a:p>
          <a:p>
            <a:r>
              <a:rPr lang="pl-PL" sz="1800" b="1" smtClean="0"/>
              <a:t>Główne problemy gospodarcze</a:t>
            </a:r>
            <a:r>
              <a:rPr lang="pl-PL" sz="1800" smtClean="0"/>
              <a:t>:</a:t>
            </a:r>
          </a:p>
          <a:p>
            <a:pPr>
              <a:buFont typeface="Wingdings" pitchFamily="2" charset="2"/>
              <a:buNone/>
            </a:pPr>
            <a:r>
              <a:rPr lang="pl-PL" sz="1800" smtClean="0"/>
              <a:t>      Brak miejsc pracy</a:t>
            </a:r>
          </a:p>
          <a:p>
            <a:pPr>
              <a:buFont typeface="Wingdings" pitchFamily="2" charset="2"/>
              <a:buNone/>
            </a:pPr>
            <a:r>
              <a:rPr lang="pl-PL" sz="1800" smtClean="0"/>
              <a:t>      Brak połączeń z regionalnymi ośrodkami wzrost</a:t>
            </a:r>
          </a:p>
          <a:p>
            <a:r>
              <a:rPr lang="pl-PL" sz="1800" b="1" smtClean="0"/>
              <a:t>Główne problemy w sferze techniczno-przestrzennej</a:t>
            </a:r>
          </a:p>
          <a:p>
            <a:pPr>
              <a:buFont typeface="Wingdings" pitchFamily="2" charset="2"/>
              <a:buNone/>
            </a:pPr>
            <a:r>
              <a:rPr lang="pl-PL" sz="1800" smtClean="0"/>
              <a:t>       Niedostateczna ilość połączeń komunikacyjnych</a:t>
            </a:r>
          </a:p>
          <a:p>
            <a:pPr>
              <a:buFont typeface="Wingdings" pitchFamily="2" charset="2"/>
              <a:buNone/>
            </a:pPr>
            <a:r>
              <a:rPr lang="pl-PL" sz="1800" smtClean="0"/>
              <a:t>      Brak ścieżek rowerowych</a:t>
            </a:r>
          </a:p>
          <a:p>
            <a:pPr>
              <a:buFont typeface="Wingdings" pitchFamily="2" charset="2"/>
              <a:buNone/>
            </a:pPr>
            <a:r>
              <a:rPr lang="pl-PL" sz="1800" smtClean="0"/>
              <a:t>      Brak boisk i placów zabaw</a:t>
            </a:r>
          </a:p>
          <a:p>
            <a:r>
              <a:rPr lang="pl-PL" sz="1800" b="1" smtClean="0"/>
              <a:t>Główne problemy w sferze środowiskowej</a:t>
            </a:r>
          </a:p>
          <a:p>
            <a:pPr>
              <a:buFont typeface="Wingdings" pitchFamily="2" charset="2"/>
              <a:buNone/>
            </a:pPr>
            <a:r>
              <a:rPr lang="pl-PL" sz="1800" smtClean="0"/>
              <a:t>      Niska świadomość ekologiczna mieszkańców</a:t>
            </a:r>
          </a:p>
          <a:p>
            <a:pPr>
              <a:buFont typeface="Wingdings" pitchFamily="2" charset="2"/>
              <a:buNone/>
            </a:pPr>
            <a:r>
              <a:rPr lang="pl-PL" sz="1800" smtClean="0"/>
              <a:t>      Nadmierne zanieczyszczenie powietrza</a:t>
            </a:r>
          </a:p>
          <a:p>
            <a:pPr>
              <a:buFont typeface="Wingdings" pitchFamily="2" charset="2"/>
              <a:buNone/>
            </a:pPr>
            <a:r>
              <a:rPr lang="pl-PL" sz="1800" smtClean="0"/>
              <a:t>    </a:t>
            </a:r>
          </a:p>
          <a:p>
            <a:pPr>
              <a:buFont typeface="Wingdings" pitchFamily="2" charset="2"/>
              <a:buNone/>
            </a:pPr>
            <a:endParaRPr lang="pl-PL" sz="1800" b="1" smtClean="0"/>
          </a:p>
          <a:p>
            <a:pPr>
              <a:buFont typeface="Wingdings" pitchFamily="2" charset="2"/>
              <a:buNone/>
            </a:pPr>
            <a:endParaRPr lang="pl-PL" sz="1800" smtClean="0"/>
          </a:p>
        </p:txBody>
      </p:sp>
    </p:spTree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428625" y="571500"/>
            <a:ext cx="8429625" cy="500063"/>
          </a:xfrm>
        </p:spPr>
        <p:txBody>
          <a:bodyPr/>
          <a:lstStyle/>
          <a:p>
            <a:pPr>
              <a:defRPr/>
            </a:pPr>
            <a:r>
              <a:rPr lang="pl-PL" sz="2800" dirty="0" smtClean="0">
                <a:solidFill>
                  <a:schemeClr val="accent2">
                    <a:lumMod val="75000"/>
                  </a:schemeClr>
                </a:solidFill>
              </a:rPr>
              <a:t>PODSUMOWANIE </a:t>
            </a:r>
            <a:br>
              <a:rPr lang="pl-PL" sz="2800" dirty="0" smtClean="0">
                <a:solidFill>
                  <a:schemeClr val="accent2">
                    <a:lumMod val="75000"/>
                  </a:schemeClr>
                </a:solidFill>
              </a:rPr>
            </a:br>
            <a:endParaRPr lang="pl-PL" sz="2800" dirty="0">
              <a:solidFill>
                <a:schemeClr val="accent2">
                  <a:lumMod val="75000"/>
                </a:schemeClr>
              </a:solidFill>
            </a:endParaRPr>
          </a:p>
        </p:txBody>
      </p:sp>
      <p:sp>
        <p:nvSpPr>
          <p:cNvPr id="38915" name="Symbol zastępczy zawartości 2"/>
          <p:cNvSpPr>
            <a:spLocks noGrp="1"/>
          </p:cNvSpPr>
          <p:nvPr>
            <p:ph idx="1"/>
          </p:nvPr>
        </p:nvSpPr>
        <p:spPr>
          <a:xfrm>
            <a:off x="428625" y="1000125"/>
            <a:ext cx="8229600" cy="4643438"/>
          </a:xfrm>
        </p:spPr>
        <p:txBody>
          <a:bodyPr/>
          <a:lstStyle/>
          <a:p>
            <a:pPr>
              <a:buFont typeface="Wingdings" pitchFamily="2" charset="2"/>
              <a:buNone/>
            </a:pPr>
            <a:r>
              <a:rPr lang="pl-PL" sz="1800" smtClean="0"/>
              <a:t>OSIECZ WIELKI</a:t>
            </a:r>
            <a:endParaRPr lang="pl-PL" sz="1800" b="1" smtClean="0"/>
          </a:p>
          <a:p>
            <a:r>
              <a:rPr lang="pl-PL" sz="1800" b="1" smtClean="0"/>
              <a:t>Główne problemy społeczne:</a:t>
            </a:r>
          </a:p>
          <a:p>
            <a:pPr>
              <a:buFont typeface="Wingdings" pitchFamily="2" charset="2"/>
              <a:buNone/>
            </a:pPr>
            <a:r>
              <a:rPr lang="pl-PL" sz="1800" smtClean="0"/>
              <a:t>     Bezrobocie</a:t>
            </a:r>
          </a:p>
          <a:p>
            <a:pPr>
              <a:buFont typeface="Wingdings" pitchFamily="2" charset="2"/>
              <a:buNone/>
            </a:pPr>
            <a:r>
              <a:rPr lang="pl-PL" sz="1800" smtClean="0"/>
              <a:t>     Alkoholizm</a:t>
            </a:r>
          </a:p>
          <a:p>
            <a:pPr>
              <a:buFont typeface="Wingdings" pitchFamily="2" charset="2"/>
              <a:buNone/>
            </a:pPr>
            <a:r>
              <a:rPr lang="pl-PL" sz="1800" smtClean="0"/>
              <a:t>     Niska aktywność społeczeństwa </a:t>
            </a:r>
          </a:p>
          <a:p>
            <a:r>
              <a:rPr lang="pl-PL" sz="1800" b="1" smtClean="0"/>
              <a:t>Główne problemy gospodarcze</a:t>
            </a:r>
            <a:r>
              <a:rPr lang="pl-PL" sz="1800" smtClean="0"/>
              <a:t>:</a:t>
            </a:r>
          </a:p>
          <a:p>
            <a:pPr>
              <a:buFont typeface="Wingdings" pitchFamily="2" charset="2"/>
              <a:buNone/>
            </a:pPr>
            <a:r>
              <a:rPr lang="pl-PL" sz="1800" smtClean="0"/>
              <a:t>      Brak miejsc pracy</a:t>
            </a:r>
          </a:p>
          <a:p>
            <a:pPr>
              <a:buFont typeface="Wingdings" pitchFamily="2" charset="2"/>
              <a:buNone/>
            </a:pPr>
            <a:r>
              <a:rPr lang="pl-PL" sz="1800" smtClean="0"/>
              <a:t>      Brak wykwalifikowanej siły roboczej</a:t>
            </a:r>
          </a:p>
          <a:p>
            <a:pPr>
              <a:buFont typeface="Wingdings" pitchFamily="2" charset="2"/>
              <a:buNone/>
            </a:pPr>
            <a:r>
              <a:rPr lang="pl-PL" sz="1800" smtClean="0"/>
              <a:t>      Brak terenów inwestycyjnych</a:t>
            </a:r>
          </a:p>
          <a:p>
            <a:r>
              <a:rPr lang="pl-PL" sz="1800" b="1" smtClean="0"/>
              <a:t>Główne problemy w sferze techniczno-przestrzennej</a:t>
            </a:r>
          </a:p>
          <a:p>
            <a:pPr>
              <a:buFont typeface="Wingdings" pitchFamily="2" charset="2"/>
              <a:buNone/>
            </a:pPr>
            <a:r>
              <a:rPr lang="pl-PL" sz="1800" smtClean="0"/>
              <a:t>       Brak ścieżek rowerowych</a:t>
            </a:r>
          </a:p>
          <a:p>
            <a:pPr>
              <a:buFont typeface="Wingdings" pitchFamily="2" charset="2"/>
              <a:buNone/>
            </a:pPr>
            <a:r>
              <a:rPr lang="pl-PL" sz="1800" smtClean="0"/>
              <a:t>       Brak chodników i oświetlenia</a:t>
            </a:r>
          </a:p>
          <a:p>
            <a:pPr>
              <a:buFont typeface="Wingdings" pitchFamily="2" charset="2"/>
              <a:buNone/>
            </a:pPr>
            <a:r>
              <a:rPr lang="pl-PL" sz="1800" smtClean="0"/>
              <a:t>       Brak terenów zielonych i spacerowych</a:t>
            </a:r>
          </a:p>
          <a:p>
            <a:r>
              <a:rPr lang="pl-PL" sz="1800" b="1" smtClean="0"/>
              <a:t>Główne problemy w sferze środowiskowej</a:t>
            </a:r>
          </a:p>
          <a:p>
            <a:pPr>
              <a:buFont typeface="Wingdings" pitchFamily="2" charset="2"/>
              <a:buNone/>
            </a:pPr>
            <a:r>
              <a:rPr lang="pl-PL" sz="1800" smtClean="0"/>
              <a:t>      Niska świadomość ekologiczna mieszkańców</a:t>
            </a:r>
          </a:p>
          <a:p>
            <a:pPr>
              <a:buFont typeface="Wingdings" pitchFamily="2" charset="2"/>
              <a:buNone/>
            </a:pPr>
            <a:r>
              <a:rPr lang="pl-PL" sz="1800" smtClean="0"/>
              <a:t>      Dzikie wysypiska śmieci</a:t>
            </a:r>
          </a:p>
          <a:p>
            <a:pPr>
              <a:buFont typeface="Wingdings" pitchFamily="2" charset="2"/>
              <a:buNone/>
            </a:pPr>
            <a:r>
              <a:rPr lang="pl-PL" sz="1800" smtClean="0"/>
              <a:t>    </a:t>
            </a:r>
          </a:p>
          <a:p>
            <a:pPr>
              <a:buFont typeface="Wingdings" pitchFamily="2" charset="2"/>
              <a:buNone/>
            </a:pPr>
            <a:endParaRPr lang="pl-PL" sz="1800" b="1" smtClean="0"/>
          </a:p>
          <a:p>
            <a:pPr>
              <a:buFont typeface="Wingdings" pitchFamily="2" charset="2"/>
              <a:buNone/>
            </a:pPr>
            <a:endParaRPr lang="pl-PL" sz="1800" smtClean="0"/>
          </a:p>
        </p:txBody>
      </p:sp>
    </p:spTree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428625" y="571500"/>
            <a:ext cx="8429625" cy="500063"/>
          </a:xfrm>
        </p:spPr>
        <p:txBody>
          <a:bodyPr/>
          <a:lstStyle/>
          <a:p>
            <a:pPr>
              <a:defRPr/>
            </a:pPr>
            <a:r>
              <a:rPr lang="pl-PL" sz="2800" dirty="0" smtClean="0">
                <a:solidFill>
                  <a:schemeClr val="accent2">
                    <a:lumMod val="75000"/>
                  </a:schemeClr>
                </a:solidFill>
              </a:rPr>
              <a:t>PODSUMOWANIE </a:t>
            </a:r>
            <a:br>
              <a:rPr lang="pl-PL" sz="2800" dirty="0" smtClean="0">
                <a:solidFill>
                  <a:schemeClr val="accent2">
                    <a:lumMod val="75000"/>
                  </a:schemeClr>
                </a:solidFill>
              </a:rPr>
            </a:br>
            <a:endParaRPr lang="pl-PL" sz="2800" dirty="0">
              <a:solidFill>
                <a:schemeClr val="accent2">
                  <a:lumMod val="75000"/>
                </a:schemeClr>
              </a:solidFill>
            </a:endParaRPr>
          </a:p>
        </p:txBody>
      </p:sp>
      <p:sp>
        <p:nvSpPr>
          <p:cNvPr id="39939" name="Symbol zastępczy zawartości 2"/>
          <p:cNvSpPr>
            <a:spLocks noGrp="1"/>
          </p:cNvSpPr>
          <p:nvPr>
            <p:ph idx="1"/>
          </p:nvPr>
        </p:nvSpPr>
        <p:spPr>
          <a:xfrm>
            <a:off x="428625" y="1000125"/>
            <a:ext cx="8229600" cy="4643438"/>
          </a:xfrm>
        </p:spPr>
        <p:txBody>
          <a:bodyPr/>
          <a:lstStyle/>
          <a:p>
            <a:pPr>
              <a:buFont typeface="Wingdings" pitchFamily="2" charset="2"/>
              <a:buNone/>
            </a:pPr>
            <a:r>
              <a:rPr lang="pl-PL" sz="1800" smtClean="0"/>
              <a:t>OTMIANOWO</a:t>
            </a:r>
            <a:endParaRPr lang="pl-PL" sz="1800" b="1" smtClean="0"/>
          </a:p>
          <a:p>
            <a:r>
              <a:rPr lang="pl-PL" sz="1800" b="1" smtClean="0"/>
              <a:t>Główne problemy społeczne:</a:t>
            </a:r>
          </a:p>
          <a:p>
            <a:pPr>
              <a:buFont typeface="Wingdings" pitchFamily="2" charset="2"/>
              <a:buNone/>
            </a:pPr>
            <a:r>
              <a:rPr lang="pl-PL" sz="1800" smtClean="0"/>
              <a:t>      Niska aktywność społeczeństwa </a:t>
            </a:r>
          </a:p>
          <a:p>
            <a:pPr>
              <a:buFont typeface="Wingdings" pitchFamily="2" charset="2"/>
              <a:buNone/>
            </a:pPr>
            <a:r>
              <a:rPr lang="pl-PL" sz="1800" smtClean="0"/>
              <a:t>      Bezrobocie</a:t>
            </a:r>
          </a:p>
          <a:p>
            <a:pPr>
              <a:buFont typeface="Wingdings" pitchFamily="2" charset="2"/>
              <a:buNone/>
            </a:pPr>
            <a:r>
              <a:rPr lang="pl-PL" sz="1800" smtClean="0"/>
              <a:t>     Alkoholizm</a:t>
            </a:r>
          </a:p>
          <a:p>
            <a:r>
              <a:rPr lang="pl-PL" sz="1800" b="1" smtClean="0"/>
              <a:t>Główne problemy gospodarcze</a:t>
            </a:r>
            <a:r>
              <a:rPr lang="pl-PL" sz="1800" smtClean="0"/>
              <a:t>:</a:t>
            </a:r>
          </a:p>
          <a:p>
            <a:pPr>
              <a:buFont typeface="Wingdings" pitchFamily="2" charset="2"/>
              <a:buNone/>
            </a:pPr>
            <a:r>
              <a:rPr lang="pl-PL" sz="1800" smtClean="0"/>
              <a:t>      Brak miejsc pracy</a:t>
            </a:r>
          </a:p>
          <a:p>
            <a:pPr>
              <a:buFont typeface="Wingdings" pitchFamily="2" charset="2"/>
              <a:buNone/>
            </a:pPr>
            <a:r>
              <a:rPr lang="pl-PL" sz="1800" smtClean="0"/>
              <a:t>      Brak wykwalifikowanej siły roboczej</a:t>
            </a:r>
          </a:p>
          <a:p>
            <a:r>
              <a:rPr lang="pl-PL" sz="1800" b="1" smtClean="0"/>
              <a:t>Główne problemy w sferze techniczno-przestrzennej</a:t>
            </a:r>
          </a:p>
          <a:p>
            <a:pPr>
              <a:buFont typeface="Wingdings" pitchFamily="2" charset="2"/>
              <a:buNone/>
            </a:pPr>
            <a:r>
              <a:rPr lang="pl-PL" sz="1800" smtClean="0"/>
              <a:t>       Brak ścieżek rowerowych</a:t>
            </a:r>
          </a:p>
          <a:p>
            <a:pPr>
              <a:buFont typeface="Wingdings" pitchFamily="2" charset="2"/>
              <a:buNone/>
            </a:pPr>
            <a:r>
              <a:rPr lang="pl-PL" sz="1800" smtClean="0"/>
              <a:t>       Niedostateczna ilość połączeń komunikacyjnych</a:t>
            </a:r>
          </a:p>
          <a:p>
            <a:r>
              <a:rPr lang="pl-PL" sz="1800" b="1" smtClean="0"/>
              <a:t>Główne problemy w sferze środowiskowej</a:t>
            </a:r>
          </a:p>
          <a:p>
            <a:pPr>
              <a:buFont typeface="Wingdings" pitchFamily="2" charset="2"/>
              <a:buNone/>
            </a:pPr>
            <a:r>
              <a:rPr lang="pl-PL" sz="1800" smtClean="0"/>
              <a:t>      Dzikie wysypiska śmieci</a:t>
            </a:r>
          </a:p>
          <a:p>
            <a:pPr>
              <a:buFont typeface="Wingdings" pitchFamily="2" charset="2"/>
              <a:buNone/>
            </a:pPr>
            <a:r>
              <a:rPr lang="pl-PL" sz="1800" smtClean="0"/>
              <a:t>      Niska świadomość ekologiczna mieszkańców</a:t>
            </a:r>
          </a:p>
          <a:p>
            <a:pPr>
              <a:buFont typeface="Wingdings" pitchFamily="2" charset="2"/>
              <a:buNone/>
            </a:pPr>
            <a:endParaRPr lang="pl-PL" sz="1800" b="1" smtClean="0"/>
          </a:p>
          <a:p>
            <a:pPr>
              <a:buFont typeface="Wingdings" pitchFamily="2" charset="2"/>
              <a:buNone/>
            </a:pPr>
            <a:endParaRPr lang="pl-PL" sz="1800" smtClean="0"/>
          </a:p>
        </p:txBody>
      </p:sp>
    </p:spTree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428625" y="428625"/>
            <a:ext cx="8429625" cy="500063"/>
          </a:xfrm>
        </p:spPr>
        <p:txBody>
          <a:bodyPr/>
          <a:lstStyle/>
          <a:p>
            <a:pPr>
              <a:defRPr/>
            </a:pPr>
            <a:r>
              <a:rPr lang="pl-PL" sz="2800" dirty="0" smtClean="0">
                <a:solidFill>
                  <a:schemeClr val="accent2">
                    <a:lumMod val="75000"/>
                  </a:schemeClr>
                </a:solidFill>
              </a:rPr>
              <a:t>PODSUMOWANIE </a:t>
            </a:r>
            <a:br>
              <a:rPr lang="pl-PL" sz="2800" dirty="0" smtClean="0">
                <a:solidFill>
                  <a:schemeClr val="accent2">
                    <a:lumMod val="75000"/>
                  </a:schemeClr>
                </a:solidFill>
              </a:rPr>
            </a:br>
            <a:endParaRPr lang="pl-PL" sz="2800" dirty="0">
              <a:solidFill>
                <a:schemeClr val="accent2">
                  <a:lumMod val="75000"/>
                </a:schemeClr>
              </a:solidFill>
            </a:endParaRPr>
          </a:p>
        </p:txBody>
      </p:sp>
      <p:sp>
        <p:nvSpPr>
          <p:cNvPr id="40963" name="Symbol zastępczy zawartości 2"/>
          <p:cNvSpPr>
            <a:spLocks noGrp="1"/>
          </p:cNvSpPr>
          <p:nvPr>
            <p:ph idx="1"/>
          </p:nvPr>
        </p:nvSpPr>
        <p:spPr>
          <a:xfrm>
            <a:off x="428625" y="642938"/>
            <a:ext cx="8229600" cy="4643437"/>
          </a:xfrm>
        </p:spPr>
        <p:txBody>
          <a:bodyPr/>
          <a:lstStyle/>
          <a:p>
            <a:pPr>
              <a:buFont typeface="Wingdings" pitchFamily="2" charset="2"/>
              <a:buNone/>
            </a:pPr>
            <a:r>
              <a:rPr lang="pl-PL" sz="1800" smtClean="0"/>
              <a:t>SARNOWO</a:t>
            </a:r>
            <a:endParaRPr lang="pl-PL" sz="1800" b="1" smtClean="0"/>
          </a:p>
          <a:p>
            <a:r>
              <a:rPr lang="pl-PL" sz="1800" b="1" smtClean="0"/>
              <a:t>Główne problemy społeczne:</a:t>
            </a:r>
          </a:p>
          <a:p>
            <a:pPr>
              <a:buFont typeface="Wingdings" pitchFamily="2" charset="2"/>
              <a:buNone/>
            </a:pPr>
            <a:r>
              <a:rPr lang="pl-PL" sz="1800" smtClean="0"/>
              <a:t>      Niska aktywność społeczeństwa </a:t>
            </a:r>
          </a:p>
          <a:p>
            <a:pPr>
              <a:buFont typeface="Wingdings" pitchFamily="2" charset="2"/>
              <a:buNone/>
            </a:pPr>
            <a:r>
              <a:rPr lang="pl-PL" sz="1800" smtClean="0"/>
              <a:t>      Bram miejsc z atrakcyjną ofertą kulturalną (6)</a:t>
            </a:r>
          </a:p>
          <a:p>
            <a:pPr>
              <a:buFont typeface="Wingdings" pitchFamily="2" charset="2"/>
              <a:buNone/>
            </a:pPr>
            <a:r>
              <a:rPr lang="pl-PL" sz="1800" smtClean="0"/>
              <a:t>      Brak miejsc do uprawiania sportu i rekreacji (6)</a:t>
            </a:r>
          </a:p>
          <a:p>
            <a:pPr>
              <a:buFont typeface="Wingdings" pitchFamily="2" charset="2"/>
              <a:buNone/>
            </a:pPr>
            <a:r>
              <a:rPr lang="pl-PL" sz="1800" smtClean="0"/>
              <a:t>      Bezrobocie (6)</a:t>
            </a:r>
          </a:p>
          <a:p>
            <a:pPr>
              <a:buFont typeface="Wingdings" pitchFamily="2" charset="2"/>
              <a:buNone/>
            </a:pPr>
            <a:r>
              <a:rPr lang="pl-PL" sz="1800" smtClean="0"/>
              <a:t>      Alkoholizm</a:t>
            </a:r>
          </a:p>
          <a:p>
            <a:pPr>
              <a:buFont typeface="Wingdings" pitchFamily="2" charset="2"/>
              <a:buNone/>
            </a:pPr>
            <a:r>
              <a:rPr lang="pl-PL" sz="1800" smtClean="0"/>
              <a:t>      Ucieczka młodzieży do dużych miast</a:t>
            </a:r>
          </a:p>
          <a:p>
            <a:r>
              <a:rPr lang="pl-PL" sz="1800" b="1" smtClean="0"/>
              <a:t>Główne problemy gospodarcze</a:t>
            </a:r>
            <a:r>
              <a:rPr lang="pl-PL" sz="1800" smtClean="0"/>
              <a:t>:</a:t>
            </a:r>
          </a:p>
          <a:p>
            <a:pPr>
              <a:buFont typeface="Wingdings" pitchFamily="2" charset="2"/>
              <a:buNone/>
            </a:pPr>
            <a:r>
              <a:rPr lang="pl-PL" sz="1800" smtClean="0"/>
              <a:t>      Brak miejsc pracy</a:t>
            </a:r>
          </a:p>
          <a:p>
            <a:pPr>
              <a:buFont typeface="Wingdings" pitchFamily="2" charset="2"/>
              <a:buNone/>
            </a:pPr>
            <a:r>
              <a:rPr lang="pl-PL" sz="1800" smtClean="0"/>
              <a:t>      Brak terenów inwestycyjnych</a:t>
            </a:r>
          </a:p>
          <a:p>
            <a:pPr>
              <a:buFont typeface="Wingdings" pitchFamily="2" charset="2"/>
              <a:buNone/>
            </a:pPr>
            <a:r>
              <a:rPr lang="pl-PL" sz="1800" smtClean="0"/>
              <a:t>      Brak atrakcyjnej oferty dla młodzieży</a:t>
            </a:r>
          </a:p>
          <a:p>
            <a:r>
              <a:rPr lang="pl-PL" sz="1800" b="1" smtClean="0"/>
              <a:t>Główne problemy w sferze techniczno-przestrzennej</a:t>
            </a:r>
          </a:p>
          <a:p>
            <a:pPr>
              <a:buFont typeface="Wingdings" pitchFamily="2" charset="2"/>
              <a:buNone/>
            </a:pPr>
            <a:r>
              <a:rPr lang="pl-PL" sz="1800" smtClean="0"/>
              <a:t>      Zły stan dróg       </a:t>
            </a:r>
          </a:p>
          <a:p>
            <a:pPr>
              <a:buFont typeface="Wingdings" pitchFamily="2" charset="2"/>
              <a:buNone/>
            </a:pPr>
            <a:r>
              <a:rPr lang="pl-PL" sz="1800" smtClean="0"/>
              <a:t>      Brak ścieżek rowerowych</a:t>
            </a:r>
          </a:p>
          <a:p>
            <a:r>
              <a:rPr lang="pl-PL" sz="1800" b="1" smtClean="0"/>
              <a:t>Główne problemy w sferze środowiskowej</a:t>
            </a:r>
          </a:p>
          <a:p>
            <a:pPr>
              <a:buFont typeface="Wingdings" pitchFamily="2" charset="2"/>
              <a:buNone/>
            </a:pPr>
            <a:r>
              <a:rPr lang="pl-PL" sz="1800" smtClean="0"/>
              <a:t>      Dzikie wysypiska śmieci</a:t>
            </a:r>
          </a:p>
          <a:p>
            <a:pPr>
              <a:buFont typeface="Wingdings" pitchFamily="2" charset="2"/>
              <a:buNone/>
            </a:pPr>
            <a:r>
              <a:rPr lang="pl-PL" sz="1800" smtClean="0"/>
              <a:t>      Niska świadomość ekologiczna mieszkańców</a:t>
            </a:r>
          </a:p>
          <a:p>
            <a:pPr>
              <a:buFont typeface="Wingdings" pitchFamily="2" charset="2"/>
              <a:buNone/>
            </a:pPr>
            <a:endParaRPr lang="pl-PL" sz="1800" b="1" smtClean="0"/>
          </a:p>
          <a:p>
            <a:pPr>
              <a:buFont typeface="Wingdings" pitchFamily="2" charset="2"/>
              <a:buNone/>
            </a:pPr>
            <a:endParaRPr lang="pl-PL" sz="1800" smtClean="0"/>
          </a:p>
        </p:txBody>
      </p:sp>
    </p:spTree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428625" y="571500"/>
            <a:ext cx="8429625" cy="500063"/>
          </a:xfrm>
        </p:spPr>
        <p:txBody>
          <a:bodyPr/>
          <a:lstStyle/>
          <a:p>
            <a:pPr>
              <a:defRPr/>
            </a:pPr>
            <a:r>
              <a:rPr lang="pl-PL" sz="2800" dirty="0" smtClean="0">
                <a:solidFill>
                  <a:schemeClr val="accent2">
                    <a:lumMod val="75000"/>
                  </a:schemeClr>
                </a:solidFill>
              </a:rPr>
              <a:t>PODSUMOWANIE </a:t>
            </a:r>
            <a:br>
              <a:rPr lang="pl-PL" sz="2800" dirty="0" smtClean="0">
                <a:solidFill>
                  <a:schemeClr val="accent2">
                    <a:lumMod val="75000"/>
                  </a:schemeClr>
                </a:solidFill>
              </a:rPr>
            </a:br>
            <a:endParaRPr lang="pl-PL" sz="2800" dirty="0">
              <a:solidFill>
                <a:schemeClr val="accent2">
                  <a:lumMod val="75000"/>
                </a:schemeClr>
              </a:solidFill>
            </a:endParaRPr>
          </a:p>
        </p:txBody>
      </p:sp>
      <p:sp>
        <p:nvSpPr>
          <p:cNvPr id="41987" name="Symbol zastępczy zawartości 2"/>
          <p:cNvSpPr>
            <a:spLocks noGrp="1"/>
          </p:cNvSpPr>
          <p:nvPr>
            <p:ph idx="1"/>
          </p:nvPr>
        </p:nvSpPr>
        <p:spPr>
          <a:xfrm>
            <a:off x="428625" y="785813"/>
            <a:ext cx="8229600" cy="4643437"/>
          </a:xfrm>
        </p:spPr>
        <p:txBody>
          <a:bodyPr/>
          <a:lstStyle/>
          <a:p>
            <a:pPr>
              <a:buFont typeface="Wingdings" pitchFamily="2" charset="2"/>
              <a:buNone/>
            </a:pPr>
            <a:r>
              <a:rPr lang="pl-PL" sz="1800" smtClean="0"/>
              <a:t>SIEROSZEWO</a:t>
            </a:r>
            <a:endParaRPr lang="pl-PL" sz="1800" b="1" smtClean="0"/>
          </a:p>
          <a:p>
            <a:r>
              <a:rPr lang="pl-PL" sz="1800" b="1" smtClean="0"/>
              <a:t>Główne problemy społeczne:</a:t>
            </a:r>
          </a:p>
          <a:p>
            <a:pPr>
              <a:buFont typeface="Wingdings" pitchFamily="2" charset="2"/>
              <a:buNone/>
            </a:pPr>
            <a:r>
              <a:rPr lang="pl-PL" sz="1800" smtClean="0"/>
              <a:t>      Niska aktywność społeczeństwa </a:t>
            </a:r>
          </a:p>
          <a:p>
            <a:pPr>
              <a:buFont typeface="Wingdings" pitchFamily="2" charset="2"/>
              <a:buNone/>
            </a:pPr>
            <a:r>
              <a:rPr lang="pl-PL" sz="1800" smtClean="0"/>
              <a:t>      Brak miejsc do uprawiania sportu i rekreacji</a:t>
            </a:r>
          </a:p>
          <a:p>
            <a:pPr>
              <a:buFont typeface="Wingdings" pitchFamily="2" charset="2"/>
              <a:buNone/>
            </a:pPr>
            <a:r>
              <a:rPr lang="pl-PL" sz="1800" smtClean="0"/>
              <a:t>      Brak miejsc z atrakcyjną ofertą kultury</a:t>
            </a:r>
          </a:p>
          <a:p>
            <a:pPr>
              <a:buFont typeface="Wingdings" pitchFamily="2" charset="2"/>
              <a:buNone/>
            </a:pPr>
            <a:r>
              <a:rPr lang="pl-PL" sz="1800" smtClean="0"/>
              <a:t>      Bezrobocie</a:t>
            </a:r>
          </a:p>
          <a:p>
            <a:r>
              <a:rPr lang="pl-PL" sz="1800" b="1" smtClean="0"/>
              <a:t>Główne problemy gospodarcze</a:t>
            </a:r>
            <a:r>
              <a:rPr lang="pl-PL" sz="1800" smtClean="0"/>
              <a:t>:</a:t>
            </a:r>
          </a:p>
          <a:p>
            <a:pPr>
              <a:buFont typeface="Wingdings" pitchFamily="2" charset="2"/>
              <a:buNone/>
            </a:pPr>
            <a:r>
              <a:rPr lang="pl-PL" sz="1800" smtClean="0"/>
              <a:t>      Brak miejsc pracy</a:t>
            </a:r>
          </a:p>
          <a:p>
            <a:pPr>
              <a:buFont typeface="Wingdings" pitchFamily="2" charset="2"/>
              <a:buNone/>
            </a:pPr>
            <a:r>
              <a:rPr lang="pl-PL" sz="1800" smtClean="0"/>
              <a:t>      Brak rzetelnego wsparcia bezrobotnych</a:t>
            </a:r>
          </a:p>
          <a:p>
            <a:pPr>
              <a:buFont typeface="Wingdings" pitchFamily="2" charset="2"/>
              <a:buNone/>
            </a:pPr>
            <a:r>
              <a:rPr lang="pl-PL" sz="1800" smtClean="0"/>
              <a:t>      Brak połączeń z regionalnymi ośrodkami wzrostu</a:t>
            </a:r>
          </a:p>
          <a:p>
            <a:r>
              <a:rPr lang="pl-PL" sz="1800" b="1" smtClean="0"/>
              <a:t>Główne problemy w sferze techniczno-przestrzennej</a:t>
            </a:r>
          </a:p>
          <a:p>
            <a:pPr>
              <a:buFont typeface="Wingdings" pitchFamily="2" charset="2"/>
              <a:buNone/>
            </a:pPr>
            <a:r>
              <a:rPr lang="pl-PL" sz="1800" smtClean="0"/>
              <a:t>       </a:t>
            </a:r>
            <a:r>
              <a:rPr lang="pl-PL" sz="1600" smtClean="0"/>
              <a:t>Zły stan dróg</a:t>
            </a:r>
          </a:p>
          <a:p>
            <a:pPr>
              <a:buFont typeface="Wingdings" pitchFamily="2" charset="2"/>
              <a:buNone/>
            </a:pPr>
            <a:r>
              <a:rPr lang="pl-PL" sz="1600" smtClean="0"/>
              <a:t>       Niedostateczna ilość połączeń komunikacyjnych</a:t>
            </a:r>
          </a:p>
          <a:p>
            <a:pPr>
              <a:buFont typeface="Wingdings" pitchFamily="2" charset="2"/>
              <a:buNone/>
            </a:pPr>
            <a:r>
              <a:rPr lang="pl-PL" sz="1600" smtClean="0"/>
              <a:t>       Niedostateczny dostęp do sieci kanalizacyjnej</a:t>
            </a:r>
          </a:p>
          <a:p>
            <a:pPr>
              <a:buFont typeface="Wingdings" pitchFamily="2" charset="2"/>
              <a:buNone/>
            </a:pPr>
            <a:r>
              <a:rPr lang="pl-PL" sz="1600" smtClean="0"/>
              <a:t>       Brak ścieżek rowerowych</a:t>
            </a:r>
          </a:p>
          <a:p>
            <a:pPr>
              <a:buFont typeface="Wingdings" pitchFamily="2" charset="2"/>
              <a:buNone/>
            </a:pPr>
            <a:r>
              <a:rPr lang="pl-PL" sz="1600" smtClean="0"/>
              <a:t>        Brak terenów zieleni</a:t>
            </a:r>
          </a:p>
          <a:p>
            <a:r>
              <a:rPr lang="pl-PL" sz="1800" b="1" smtClean="0"/>
              <a:t>Główne problemy w sferze środowiskowej</a:t>
            </a:r>
          </a:p>
          <a:p>
            <a:pPr>
              <a:buFont typeface="Wingdings" pitchFamily="2" charset="2"/>
              <a:buNone/>
            </a:pPr>
            <a:r>
              <a:rPr lang="pl-PL" sz="1800" smtClean="0"/>
              <a:t>      </a:t>
            </a:r>
            <a:r>
              <a:rPr lang="pl-PL" sz="1600" smtClean="0"/>
              <a:t>Niska świadomość ekologiczna mieszkańców</a:t>
            </a:r>
          </a:p>
          <a:p>
            <a:pPr>
              <a:buFont typeface="Wingdings" pitchFamily="2" charset="2"/>
              <a:buNone/>
            </a:pPr>
            <a:r>
              <a:rPr lang="pl-PL" sz="1600" smtClean="0"/>
              <a:t>      Dzikie wysypiska śmieci</a:t>
            </a:r>
          </a:p>
          <a:p>
            <a:pPr>
              <a:buFont typeface="Wingdings" pitchFamily="2" charset="2"/>
              <a:buNone/>
            </a:pPr>
            <a:endParaRPr lang="pl-PL" sz="1800" b="1" smtClean="0"/>
          </a:p>
          <a:p>
            <a:pPr>
              <a:buFont typeface="Wingdings" pitchFamily="2" charset="2"/>
              <a:buNone/>
            </a:pPr>
            <a:endParaRPr lang="pl-PL" sz="1800" smtClean="0"/>
          </a:p>
        </p:txBody>
      </p:sp>
    </p:spTree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428625" y="571500"/>
            <a:ext cx="8429625" cy="500063"/>
          </a:xfrm>
        </p:spPr>
        <p:txBody>
          <a:bodyPr/>
          <a:lstStyle/>
          <a:p>
            <a:pPr>
              <a:defRPr/>
            </a:pPr>
            <a:r>
              <a:rPr lang="pl-PL" sz="2800" dirty="0" smtClean="0">
                <a:solidFill>
                  <a:schemeClr val="accent2">
                    <a:lumMod val="75000"/>
                  </a:schemeClr>
                </a:solidFill>
              </a:rPr>
              <a:t>PODSUMOWANIE </a:t>
            </a:r>
            <a:br>
              <a:rPr lang="pl-PL" sz="2800" dirty="0" smtClean="0">
                <a:solidFill>
                  <a:schemeClr val="accent2">
                    <a:lumMod val="75000"/>
                  </a:schemeClr>
                </a:solidFill>
              </a:rPr>
            </a:br>
            <a:endParaRPr lang="pl-PL" sz="2800" dirty="0">
              <a:solidFill>
                <a:schemeClr val="accent2">
                  <a:lumMod val="75000"/>
                </a:schemeClr>
              </a:solidFill>
            </a:endParaRPr>
          </a:p>
        </p:txBody>
      </p:sp>
      <p:sp>
        <p:nvSpPr>
          <p:cNvPr id="43011" name="Symbol zastępczy zawartości 2"/>
          <p:cNvSpPr>
            <a:spLocks noGrp="1"/>
          </p:cNvSpPr>
          <p:nvPr>
            <p:ph idx="1"/>
          </p:nvPr>
        </p:nvSpPr>
        <p:spPr>
          <a:xfrm>
            <a:off x="428625" y="785813"/>
            <a:ext cx="8229600" cy="4643437"/>
          </a:xfrm>
        </p:spPr>
        <p:txBody>
          <a:bodyPr/>
          <a:lstStyle/>
          <a:p>
            <a:pPr>
              <a:buFont typeface="Wingdings" pitchFamily="2" charset="2"/>
              <a:buNone/>
            </a:pPr>
            <a:r>
              <a:rPr lang="pl-PL" sz="1800" smtClean="0"/>
              <a:t>SUŁKÓWEK</a:t>
            </a:r>
            <a:endParaRPr lang="pl-PL" sz="1800" b="1" smtClean="0"/>
          </a:p>
          <a:p>
            <a:r>
              <a:rPr lang="pl-PL" sz="1800" b="1" smtClean="0"/>
              <a:t>Główne problemy społeczne:</a:t>
            </a:r>
          </a:p>
          <a:p>
            <a:pPr>
              <a:buFont typeface="Wingdings" pitchFamily="2" charset="2"/>
              <a:buNone/>
            </a:pPr>
            <a:r>
              <a:rPr lang="pl-PL" sz="1800" smtClean="0"/>
              <a:t>      Bezrobocie      </a:t>
            </a:r>
          </a:p>
          <a:p>
            <a:pPr>
              <a:buFont typeface="Wingdings" pitchFamily="2" charset="2"/>
              <a:buNone/>
            </a:pPr>
            <a:r>
              <a:rPr lang="pl-PL" sz="1800" smtClean="0"/>
              <a:t>      Niska aktywność społeczeństwa </a:t>
            </a:r>
          </a:p>
          <a:p>
            <a:pPr>
              <a:buFont typeface="Wingdings" pitchFamily="2" charset="2"/>
              <a:buNone/>
            </a:pPr>
            <a:r>
              <a:rPr lang="pl-PL" sz="1800" smtClean="0"/>
              <a:t>      Brak miejsc do uprawiania sportu i rekreacji</a:t>
            </a:r>
          </a:p>
          <a:p>
            <a:pPr>
              <a:buFont typeface="Wingdings" pitchFamily="2" charset="2"/>
              <a:buNone/>
            </a:pPr>
            <a:r>
              <a:rPr lang="pl-PL" sz="1800" smtClean="0"/>
              <a:t>      Brak miejsc z atrakcyjną ofertą kultury</a:t>
            </a:r>
          </a:p>
          <a:p>
            <a:r>
              <a:rPr lang="pl-PL" sz="1800" b="1" smtClean="0"/>
              <a:t>Główne problemy gospodarcze</a:t>
            </a:r>
            <a:r>
              <a:rPr lang="pl-PL" sz="1800" smtClean="0"/>
              <a:t>:</a:t>
            </a:r>
          </a:p>
          <a:p>
            <a:pPr>
              <a:buFont typeface="Wingdings" pitchFamily="2" charset="2"/>
              <a:buNone/>
            </a:pPr>
            <a:r>
              <a:rPr lang="pl-PL" sz="1800" smtClean="0"/>
              <a:t>      Brak miejsc pracy</a:t>
            </a:r>
          </a:p>
          <a:p>
            <a:pPr>
              <a:buFont typeface="Wingdings" pitchFamily="2" charset="2"/>
              <a:buNone/>
            </a:pPr>
            <a:r>
              <a:rPr lang="pl-PL" sz="1800" smtClean="0"/>
              <a:t>      Brak rzetelnego wsparcia bezrobotnych</a:t>
            </a:r>
          </a:p>
          <a:p>
            <a:r>
              <a:rPr lang="pl-PL" sz="1800" b="1" smtClean="0"/>
              <a:t>Główne problemy w sferze techniczno-przestrzennej</a:t>
            </a:r>
          </a:p>
          <a:p>
            <a:pPr>
              <a:buFont typeface="Wingdings" pitchFamily="2" charset="2"/>
              <a:buNone/>
            </a:pPr>
            <a:r>
              <a:rPr lang="pl-PL" sz="1800" smtClean="0"/>
              <a:t>       </a:t>
            </a:r>
            <a:r>
              <a:rPr lang="pl-PL" sz="1600" smtClean="0"/>
              <a:t>Brak boisk, placów zabaw, miejsc rekreacji</a:t>
            </a:r>
          </a:p>
          <a:p>
            <a:pPr>
              <a:buFont typeface="Wingdings" pitchFamily="2" charset="2"/>
              <a:buNone/>
            </a:pPr>
            <a:r>
              <a:rPr lang="pl-PL" sz="1600" smtClean="0"/>
              <a:t>       Zły stan dróg</a:t>
            </a:r>
          </a:p>
          <a:p>
            <a:pPr>
              <a:buFont typeface="Wingdings" pitchFamily="2" charset="2"/>
              <a:buNone/>
            </a:pPr>
            <a:r>
              <a:rPr lang="pl-PL" sz="1600" smtClean="0"/>
              <a:t>       Niedostateczna ilość powiązań komunikacyjnych</a:t>
            </a:r>
          </a:p>
          <a:p>
            <a:r>
              <a:rPr lang="pl-PL" sz="1800" b="1" smtClean="0"/>
              <a:t>Główne problemy w sferze środowiskowej</a:t>
            </a:r>
          </a:p>
          <a:p>
            <a:pPr>
              <a:buFont typeface="Wingdings" pitchFamily="2" charset="2"/>
              <a:buNone/>
            </a:pPr>
            <a:r>
              <a:rPr lang="pl-PL" sz="1800" smtClean="0"/>
              <a:t>      Nadmierna zanieczyszczenie powietrza      </a:t>
            </a:r>
          </a:p>
          <a:p>
            <a:pPr>
              <a:buFont typeface="Wingdings" pitchFamily="2" charset="2"/>
              <a:buNone/>
            </a:pPr>
            <a:r>
              <a:rPr lang="pl-PL" sz="1800" smtClean="0"/>
              <a:t>      Niska świadomość ekologiczna mieszkańców</a:t>
            </a:r>
          </a:p>
          <a:p>
            <a:pPr>
              <a:buFont typeface="Wingdings" pitchFamily="2" charset="2"/>
              <a:buNone/>
            </a:pPr>
            <a:endParaRPr lang="pl-PL" sz="1800" b="1" smtClean="0"/>
          </a:p>
          <a:p>
            <a:pPr>
              <a:buFont typeface="Wingdings" pitchFamily="2" charset="2"/>
              <a:buNone/>
            </a:pPr>
            <a:endParaRPr lang="pl-PL" sz="1800" smtClean="0"/>
          </a:p>
        </p:txBody>
      </p:sp>
    </p:spTree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428625" y="571500"/>
            <a:ext cx="8429625" cy="500063"/>
          </a:xfrm>
        </p:spPr>
        <p:txBody>
          <a:bodyPr/>
          <a:lstStyle/>
          <a:p>
            <a:pPr>
              <a:defRPr/>
            </a:pPr>
            <a:r>
              <a:rPr lang="pl-PL" sz="2800" dirty="0" smtClean="0">
                <a:solidFill>
                  <a:schemeClr val="accent2">
                    <a:lumMod val="75000"/>
                  </a:schemeClr>
                </a:solidFill>
              </a:rPr>
              <a:t>PODSUMOWANIE </a:t>
            </a:r>
            <a:br>
              <a:rPr lang="pl-PL" sz="2800" dirty="0" smtClean="0">
                <a:solidFill>
                  <a:schemeClr val="accent2">
                    <a:lumMod val="75000"/>
                  </a:schemeClr>
                </a:solidFill>
              </a:rPr>
            </a:br>
            <a:endParaRPr lang="pl-PL" sz="2800" dirty="0">
              <a:solidFill>
                <a:schemeClr val="accent2">
                  <a:lumMod val="75000"/>
                </a:schemeClr>
              </a:solidFill>
            </a:endParaRPr>
          </a:p>
        </p:txBody>
      </p:sp>
      <p:sp>
        <p:nvSpPr>
          <p:cNvPr id="44035" name="Symbol zastępczy zawartości 2"/>
          <p:cNvSpPr>
            <a:spLocks noGrp="1"/>
          </p:cNvSpPr>
          <p:nvPr>
            <p:ph idx="1"/>
          </p:nvPr>
        </p:nvSpPr>
        <p:spPr>
          <a:xfrm>
            <a:off x="428625" y="785813"/>
            <a:ext cx="8229600" cy="4643437"/>
          </a:xfrm>
        </p:spPr>
        <p:txBody>
          <a:bodyPr/>
          <a:lstStyle/>
          <a:p>
            <a:pPr>
              <a:buFont typeface="Wingdings" pitchFamily="2" charset="2"/>
              <a:buNone/>
            </a:pPr>
            <a:r>
              <a:rPr lang="pl-PL" sz="1800" smtClean="0"/>
              <a:t>WÓLKA PARUSZEWSKA</a:t>
            </a:r>
            <a:endParaRPr lang="pl-PL" sz="1800" b="1" smtClean="0"/>
          </a:p>
          <a:p>
            <a:r>
              <a:rPr lang="pl-PL" sz="1800" b="1" smtClean="0"/>
              <a:t>Główne problemy społeczne:</a:t>
            </a:r>
          </a:p>
          <a:p>
            <a:pPr>
              <a:buFont typeface="Wingdings" pitchFamily="2" charset="2"/>
              <a:buNone/>
            </a:pPr>
            <a:r>
              <a:rPr lang="pl-PL" sz="1800" smtClean="0"/>
              <a:t>      Bezrobocie      </a:t>
            </a:r>
          </a:p>
          <a:p>
            <a:pPr>
              <a:buFont typeface="Wingdings" pitchFamily="2" charset="2"/>
              <a:buNone/>
            </a:pPr>
            <a:r>
              <a:rPr lang="pl-PL" sz="1800" smtClean="0"/>
              <a:t>      Alkoholizm</a:t>
            </a:r>
          </a:p>
          <a:p>
            <a:pPr>
              <a:buFont typeface="Wingdings" pitchFamily="2" charset="2"/>
              <a:buNone/>
            </a:pPr>
            <a:r>
              <a:rPr lang="pl-PL" sz="1800" smtClean="0"/>
              <a:t>      Niska aktywność społeczeństwa</a:t>
            </a:r>
          </a:p>
          <a:p>
            <a:pPr>
              <a:buFont typeface="Wingdings" pitchFamily="2" charset="2"/>
              <a:buNone/>
            </a:pPr>
            <a:r>
              <a:rPr lang="pl-PL" sz="1800" smtClean="0"/>
              <a:t>      Brak miejsc z atrakcyjną ofertą kultury</a:t>
            </a:r>
          </a:p>
          <a:p>
            <a:r>
              <a:rPr lang="pl-PL" sz="1800" b="1" smtClean="0"/>
              <a:t>Główne problemy gospodarcze</a:t>
            </a:r>
            <a:r>
              <a:rPr lang="pl-PL" sz="1800" smtClean="0"/>
              <a:t>:</a:t>
            </a:r>
          </a:p>
          <a:p>
            <a:pPr>
              <a:buFont typeface="Wingdings" pitchFamily="2" charset="2"/>
              <a:buNone/>
            </a:pPr>
            <a:r>
              <a:rPr lang="pl-PL" sz="1800" smtClean="0"/>
              <a:t>      Brak miejsc pracy</a:t>
            </a:r>
          </a:p>
          <a:p>
            <a:pPr>
              <a:buFont typeface="Wingdings" pitchFamily="2" charset="2"/>
              <a:buNone/>
            </a:pPr>
            <a:r>
              <a:rPr lang="pl-PL" sz="1800" smtClean="0"/>
              <a:t>      Brak połączeń z regionalnymi ośrodkami wzrostu</a:t>
            </a:r>
          </a:p>
          <a:p>
            <a:pPr>
              <a:buFont typeface="Wingdings" pitchFamily="2" charset="2"/>
              <a:buNone/>
            </a:pPr>
            <a:r>
              <a:rPr lang="pl-PL" sz="1800" smtClean="0"/>
              <a:t>      Brak terenów inwestycyjnych</a:t>
            </a:r>
          </a:p>
          <a:p>
            <a:r>
              <a:rPr lang="pl-PL" sz="1800" b="1" smtClean="0"/>
              <a:t>Główne problemy w sferze techniczno-przestrzennej</a:t>
            </a:r>
          </a:p>
          <a:p>
            <a:pPr>
              <a:buFont typeface="Wingdings" pitchFamily="2" charset="2"/>
              <a:buNone/>
            </a:pPr>
            <a:r>
              <a:rPr lang="pl-PL" sz="1800" smtClean="0"/>
              <a:t>      Niedostateczna liczba połączeń komunikacyjnych</a:t>
            </a:r>
          </a:p>
          <a:p>
            <a:pPr>
              <a:buFont typeface="Wingdings" pitchFamily="2" charset="2"/>
              <a:buNone/>
            </a:pPr>
            <a:r>
              <a:rPr lang="pl-PL" sz="1800" smtClean="0"/>
              <a:t>       Zły stan dróg</a:t>
            </a:r>
          </a:p>
          <a:p>
            <a:pPr>
              <a:buFont typeface="Wingdings" pitchFamily="2" charset="2"/>
              <a:buNone/>
            </a:pPr>
            <a:r>
              <a:rPr lang="pl-PL" sz="1800" smtClean="0"/>
              <a:t>       Brak terenów zielonych i spacerowych</a:t>
            </a:r>
          </a:p>
          <a:p>
            <a:r>
              <a:rPr lang="pl-PL" sz="1800" b="1" smtClean="0"/>
              <a:t>Główne problemy w sferze środowiskowej</a:t>
            </a:r>
          </a:p>
          <a:p>
            <a:pPr>
              <a:buFont typeface="Wingdings" pitchFamily="2" charset="2"/>
              <a:buNone/>
            </a:pPr>
            <a:r>
              <a:rPr lang="pl-PL" sz="1800" smtClean="0"/>
              <a:t>      Nadmierna zanieczyszczenie powietrza      </a:t>
            </a:r>
          </a:p>
          <a:p>
            <a:pPr>
              <a:buFont typeface="Wingdings" pitchFamily="2" charset="2"/>
              <a:buNone/>
            </a:pPr>
            <a:r>
              <a:rPr lang="pl-PL" sz="1800" smtClean="0"/>
              <a:t>      Niska świadomość ekologiczna mieszkańców</a:t>
            </a:r>
          </a:p>
          <a:p>
            <a:pPr>
              <a:buFont typeface="Wingdings" pitchFamily="2" charset="2"/>
              <a:buNone/>
            </a:pPr>
            <a:r>
              <a:rPr lang="pl-PL" sz="1800" smtClean="0"/>
              <a:t>      Dzikie wysypiska</a:t>
            </a:r>
          </a:p>
          <a:p>
            <a:pPr>
              <a:buFont typeface="Wingdings" pitchFamily="2" charset="2"/>
              <a:buNone/>
            </a:pPr>
            <a:endParaRPr lang="pl-PL" sz="1800" b="1" smtClean="0"/>
          </a:p>
          <a:p>
            <a:pPr>
              <a:buFont typeface="Wingdings" pitchFamily="2" charset="2"/>
              <a:buNone/>
            </a:pPr>
            <a:endParaRPr lang="pl-PL" sz="1800" smtClean="0"/>
          </a:p>
        </p:txBody>
      </p:sp>
    </p:spTree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428625" y="571500"/>
            <a:ext cx="8429625" cy="500063"/>
          </a:xfrm>
        </p:spPr>
        <p:txBody>
          <a:bodyPr/>
          <a:lstStyle/>
          <a:p>
            <a:pPr>
              <a:defRPr/>
            </a:pPr>
            <a:r>
              <a:rPr lang="pl-PL" sz="2800" dirty="0" smtClean="0">
                <a:solidFill>
                  <a:schemeClr val="accent2">
                    <a:lumMod val="75000"/>
                  </a:schemeClr>
                </a:solidFill>
              </a:rPr>
              <a:t>PODSUMOWANIE </a:t>
            </a:r>
            <a:br>
              <a:rPr lang="pl-PL" sz="2800" dirty="0" smtClean="0">
                <a:solidFill>
                  <a:schemeClr val="accent2">
                    <a:lumMod val="75000"/>
                  </a:schemeClr>
                </a:solidFill>
              </a:rPr>
            </a:br>
            <a:endParaRPr lang="pl-PL" sz="2800" dirty="0">
              <a:solidFill>
                <a:schemeClr val="accent2">
                  <a:lumMod val="75000"/>
                </a:schemeClr>
              </a:solidFill>
            </a:endParaRPr>
          </a:p>
        </p:txBody>
      </p:sp>
      <p:sp>
        <p:nvSpPr>
          <p:cNvPr id="45059" name="Symbol zastępczy zawartości 2"/>
          <p:cNvSpPr>
            <a:spLocks noGrp="1"/>
          </p:cNvSpPr>
          <p:nvPr>
            <p:ph idx="1"/>
          </p:nvPr>
        </p:nvSpPr>
        <p:spPr>
          <a:xfrm>
            <a:off x="428625" y="785813"/>
            <a:ext cx="8229600" cy="4643437"/>
          </a:xfrm>
        </p:spPr>
        <p:txBody>
          <a:bodyPr/>
          <a:lstStyle/>
          <a:p>
            <a:pPr>
              <a:buFont typeface="Wingdings" pitchFamily="2" charset="2"/>
              <a:buNone/>
            </a:pPr>
            <a:r>
              <a:rPr lang="pl-PL" sz="2000" smtClean="0"/>
              <a:t>ŻURAWICA</a:t>
            </a:r>
          </a:p>
          <a:p>
            <a:r>
              <a:rPr lang="pl-PL" sz="1800" b="1" smtClean="0"/>
              <a:t>Główne problemy społeczne:</a:t>
            </a:r>
          </a:p>
          <a:p>
            <a:pPr>
              <a:buFont typeface="Wingdings" pitchFamily="2" charset="2"/>
              <a:buNone/>
            </a:pPr>
            <a:r>
              <a:rPr lang="pl-PL" sz="1800" smtClean="0"/>
              <a:t>      Bezrobocie      </a:t>
            </a:r>
          </a:p>
          <a:p>
            <a:pPr>
              <a:buFont typeface="Wingdings" pitchFamily="2" charset="2"/>
              <a:buNone/>
            </a:pPr>
            <a:r>
              <a:rPr lang="pl-PL" sz="1800" smtClean="0"/>
              <a:t>      Alkoholizm</a:t>
            </a:r>
          </a:p>
          <a:p>
            <a:pPr>
              <a:buFont typeface="Wingdings" pitchFamily="2" charset="2"/>
              <a:buNone/>
            </a:pPr>
            <a:r>
              <a:rPr lang="pl-PL" sz="1800" smtClean="0"/>
              <a:t>      Chuligaństwo i wandalizm</a:t>
            </a:r>
          </a:p>
          <a:p>
            <a:r>
              <a:rPr lang="pl-PL" sz="1800" b="1" smtClean="0"/>
              <a:t>Główne problemy gospodarcze</a:t>
            </a:r>
            <a:r>
              <a:rPr lang="pl-PL" sz="1800" smtClean="0"/>
              <a:t>:</a:t>
            </a:r>
          </a:p>
          <a:p>
            <a:pPr>
              <a:buFont typeface="Wingdings" pitchFamily="2" charset="2"/>
              <a:buNone/>
            </a:pPr>
            <a:r>
              <a:rPr lang="pl-PL" sz="1800" smtClean="0"/>
              <a:t>      Brak miejsc pracy</a:t>
            </a:r>
          </a:p>
          <a:p>
            <a:pPr>
              <a:buFont typeface="Wingdings" pitchFamily="2" charset="2"/>
              <a:buNone/>
            </a:pPr>
            <a:r>
              <a:rPr lang="pl-PL" sz="1800" smtClean="0"/>
              <a:t>      Brak terenów inwestycyjnych</a:t>
            </a:r>
          </a:p>
          <a:p>
            <a:pPr>
              <a:buFont typeface="Wingdings" pitchFamily="2" charset="2"/>
              <a:buNone/>
            </a:pPr>
            <a:r>
              <a:rPr lang="pl-PL" sz="1800" smtClean="0"/>
              <a:t>      Brak wykwalifikowanej siły roboczej</a:t>
            </a:r>
          </a:p>
          <a:p>
            <a:r>
              <a:rPr lang="pl-PL" sz="1800" b="1" smtClean="0"/>
              <a:t>Główne problemy w sferze techniczno-przestrzennej</a:t>
            </a:r>
          </a:p>
          <a:p>
            <a:pPr>
              <a:buFont typeface="Wingdings" pitchFamily="2" charset="2"/>
              <a:buNone/>
            </a:pPr>
            <a:r>
              <a:rPr lang="pl-PL" sz="1800" smtClean="0"/>
              <a:t>       Zły stan dróg</a:t>
            </a:r>
          </a:p>
          <a:p>
            <a:pPr>
              <a:buFont typeface="Wingdings" pitchFamily="2" charset="2"/>
              <a:buNone/>
            </a:pPr>
            <a:r>
              <a:rPr lang="pl-PL" sz="1800" smtClean="0"/>
              <a:t>       Brak ścieżek rowerowych</a:t>
            </a:r>
          </a:p>
          <a:p>
            <a:pPr>
              <a:buFont typeface="Wingdings" pitchFamily="2" charset="2"/>
              <a:buNone/>
            </a:pPr>
            <a:r>
              <a:rPr lang="pl-PL" sz="1800" smtClean="0"/>
              <a:t>       Brak boisk i placów zabaw</a:t>
            </a:r>
          </a:p>
          <a:p>
            <a:r>
              <a:rPr lang="pl-PL" sz="1800" b="1" smtClean="0"/>
              <a:t>Główne problemy w sferze środowiskowej</a:t>
            </a:r>
          </a:p>
          <a:p>
            <a:pPr>
              <a:buFont typeface="Wingdings" pitchFamily="2" charset="2"/>
              <a:buNone/>
            </a:pPr>
            <a:r>
              <a:rPr lang="pl-PL" sz="1800" smtClean="0"/>
              <a:t>      Dzikie wysypiska</a:t>
            </a:r>
          </a:p>
          <a:p>
            <a:pPr>
              <a:buFont typeface="Wingdings" pitchFamily="2" charset="2"/>
              <a:buNone/>
            </a:pPr>
            <a:r>
              <a:rPr lang="pl-PL" sz="1800" smtClean="0"/>
              <a:t>      Wylewanie nieczystości do wód</a:t>
            </a:r>
          </a:p>
          <a:p>
            <a:pPr>
              <a:buFont typeface="Wingdings" pitchFamily="2" charset="2"/>
              <a:buNone/>
            </a:pPr>
            <a:endParaRPr lang="pl-PL" sz="1800" b="1" smtClean="0"/>
          </a:p>
          <a:p>
            <a:pPr>
              <a:buFont typeface="Wingdings" pitchFamily="2" charset="2"/>
              <a:buNone/>
            </a:pPr>
            <a:endParaRPr lang="pl-PL" sz="1800" smtClean="0"/>
          </a:p>
        </p:txBody>
      </p:sp>
    </p:spTree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428625" y="571500"/>
            <a:ext cx="8429625" cy="500063"/>
          </a:xfrm>
        </p:spPr>
        <p:txBody>
          <a:bodyPr/>
          <a:lstStyle/>
          <a:p>
            <a:pPr>
              <a:defRPr/>
            </a:pPr>
            <a:r>
              <a:rPr lang="pl-PL" sz="2800" dirty="0" smtClean="0">
                <a:solidFill>
                  <a:schemeClr val="accent2">
                    <a:lumMod val="75000"/>
                  </a:schemeClr>
                </a:solidFill>
              </a:rPr>
              <a:t>PODSUMOWANIE </a:t>
            </a:r>
            <a:br>
              <a:rPr lang="pl-PL" sz="2800" dirty="0" smtClean="0">
                <a:solidFill>
                  <a:schemeClr val="accent2">
                    <a:lumMod val="75000"/>
                  </a:schemeClr>
                </a:solidFill>
              </a:rPr>
            </a:br>
            <a:endParaRPr lang="pl-PL" sz="2800" dirty="0">
              <a:solidFill>
                <a:schemeClr val="accent2">
                  <a:lumMod val="75000"/>
                </a:schemeClr>
              </a:solidFill>
            </a:endParaRPr>
          </a:p>
        </p:txBody>
      </p:sp>
      <p:sp>
        <p:nvSpPr>
          <p:cNvPr id="46083" name="Symbol zastępczy zawartości 2"/>
          <p:cNvSpPr>
            <a:spLocks noGrp="1"/>
          </p:cNvSpPr>
          <p:nvPr>
            <p:ph idx="1"/>
          </p:nvPr>
        </p:nvSpPr>
        <p:spPr>
          <a:xfrm>
            <a:off x="428625" y="785813"/>
            <a:ext cx="8229600" cy="4643437"/>
          </a:xfrm>
        </p:spPr>
        <p:txBody>
          <a:bodyPr/>
          <a:lstStyle/>
          <a:p>
            <a:pPr>
              <a:buFont typeface="Wingdings" pitchFamily="2" charset="2"/>
              <a:buNone/>
            </a:pPr>
            <a:r>
              <a:rPr lang="pl-PL" sz="2000" smtClean="0"/>
              <a:t>ANIELIN</a:t>
            </a:r>
          </a:p>
          <a:p>
            <a:r>
              <a:rPr lang="pl-PL" sz="1800" b="1" smtClean="0"/>
              <a:t>Główne problemy społeczne:</a:t>
            </a:r>
          </a:p>
          <a:p>
            <a:pPr>
              <a:buFont typeface="Wingdings" pitchFamily="2" charset="2"/>
              <a:buNone/>
            </a:pPr>
            <a:r>
              <a:rPr lang="pl-PL" sz="1800" smtClean="0"/>
              <a:t>      Bezrobocie      </a:t>
            </a:r>
          </a:p>
          <a:p>
            <a:pPr>
              <a:buFont typeface="Wingdings" pitchFamily="2" charset="2"/>
              <a:buNone/>
            </a:pPr>
            <a:r>
              <a:rPr lang="pl-PL" sz="1800" smtClean="0"/>
              <a:t>      Brak miejsc z atrakcyjną ofertą kulturalną</a:t>
            </a:r>
          </a:p>
          <a:p>
            <a:pPr>
              <a:buFont typeface="Wingdings" pitchFamily="2" charset="2"/>
              <a:buNone/>
            </a:pPr>
            <a:r>
              <a:rPr lang="pl-PL" sz="1800" smtClean="0"/>
              <a:t>      Brak miejsc do uprawiani sportu i rekreacji</a:t>
            </a:r>
          </a:p>
          <a:p>
            <a:pPr>
              <a:buFont typeface="Wingdings" pitchFamily="2" charset="2"/>
              <a:buNone/>
            </a:pPr>
            <a:r>
              <a:rPr lang="pl-PL" sz="1800" smtClean="0"/>
              <a:t>      Niska aktywność społeczeństwa </a:t>
            </a:r>
          </a:p>
          <a:p>
            <a:r>
              <a:rPr lang="pl-PL" sz="1800" b="1" smtClean="0"/>
              <a:t>Główne problemy gospodarcze</a:t>
            </a:r>
            <a:r>
              <a:rPr lang="pl-PL" sz="1800" smtClean="0"/>
              <a:t>:</a:t>
            </a:r>
          </a:p>
          <a:p>
            <a:pPr>
              <a:buFont typeface="Wingdings" pitchFamily="2" charset="2"/>
              <a:buNone/>
            </a:pPr>
            <a:r>
              <a:rPr lang="pl-PL" sz="1800" smtClean="0"/>
              <a:t>      Brak miejsc pracy</a:t>
            </a:r>
          </a:p>
          <a:p>
            <a:pPr>
              <a:buFont typeface="Wingdings" pitchFamily="2" charset="2"/>
              <a:buNone/>
            </a:pPr>
            <a:r>
              <a:rPr lang="pl-PL" sz="1800" smtClean="0"/>
              <a:t>      Brak rzetelnego wsparcia dla przedsiębiorców</a:t>
            </a:r>
          </a:p>
          <a:p>
            <a:pPr>
              <a:buFont typeface="Wingdings" pitchFamily="2" charset="2"/>
              <a:buNone/>
            </a:pPr>
            <a:r>
              <a:rPr lang="pl-PL" sz="1800" smtClean="0"/>
              <a:t>      Brak połączeń z regionalnymi ośrodkami wzrostu</a:t>
            </a:r>
          </a:p>
          <a:p>
            <a:r>
              <a:rPr lang="pl-PL" sz="1800" b="1" smtClean="0"/>
              <a:t>Główne problemy w sferze techniczno-przestrzennej</a:t>
            </a:r>
          </a:p>
          <a:p>
            <a:pPr>
              <a:buFont typeface="Wingdings" pitchFamily="2" charset="2"/>
              <a:buNone/>
            </a:pPr>
            <a:r>
              <a:rPr lang="pl-PL" sz="1800" smtClean="0"/>
              <a:t>       Brak ścieżek rowerowych</a:t>
            </a:r>
          </a:p>
          <a:p>
            <a:pPr>
              <a:buFont typeface="Wingdings" pitchFamily="2" charset="2"/>
              <a:buNone/>
            </a:pPr>
            <a:r>
              <a:rPr lang="pl-PL" sz="1800" smtClean="0"/>
              <a:t>       Niedostateczny dostęp dostępu do sieci kanalizacyjnej</a:t>
            </a:r>
          </a:p>
          <a:p>
            <a:pPr>
              <a:buFont typeface="Wingdings" pitchFamily="2" charset="2"/>
              <a:buNone/>
            </a:pPr>
            <a:r>
              <a:rPr lang="pl-PL" sz="1800" smtClean="0"/>
              <a:t>        Brak boisk i placów zabaw</a:t>
            </a:r>
          </a:p>
          <a:p>
            <a:r>
              <a:rPr lang="pl-PL" sz="1800" b="1" smtClean="0"/>
              <a:t>Główne problemy w sferze środowiskowej</a:t>
            </a:r>
          </a:p>
          <a:p>
            <a:pPr>
              <a:buFont typeface="Wingdings" pitchFamily="2" charset="2"/>
              <a:buNone/>
            </a:pPr>
            <a:r>
              <a:rPr lang="pl-PL" sz="1800" smtClean="0"/>
              <a:t>       Niska świadomość ekologiczna mieszkańców      </a:t>
            </a:r>
          </a:p>
          <a:p>
            <a:pPr>
              <a:buFont typeface="Wingdings" pitchFamily="2" charset="2"/>
              <a:buNone/>
            </a:pPr>
            <a:r>
              <a:rPr lang="pl-PL" sz="1800" smtClean="0"/>
              <a:t>       Dzikie wysypiska</a:t>
            </a:r>
          </a:p>
          <a:p>
            <a:pPr>
              <a:buFont typeface="Wingdings" pitchFamily="2" charset="2"/>
              <a:buNone/>
            </a:pPr>
            <a:r>
              <a:rPr lang="pl-PL" sz="1800" smtClean="0"/>
              <a:t>       Wylewanie nieczystości do wód</a:t>
            </a:r>
          </a:p>
          <a:p>
            <a:pPr>
              <a:buFont typeface="Wingdings" pitchFamily="2" charset="2"/>
              <a:buNone/>
            </a:pPr>
            <a:endParaRPr lang="pl-PL" sz="1800" b="1" smtClean="0"/>
          </a:p>
          <a:p>
            <a:pPr>
              <a:buFont typeface="Wingdings" pitchFamily="2" charset="2"/>
              <a:buNone/>
            </a:pPr>
            <a:endParaRPr lang="pl-PL" sz="1800" smtClean="0"/>
          </a:p>
        </p:txBody>
      </p:sp>
    </p:spTree>
  </p:cSld>
  <p:clrMapOvr>
    <a:masterClrMapping/>
  </p:clrMapOvr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428625" y="571500"/>
            <a:ext cx="8429625" cy="500063"/>
          </a:xfrm>
        </p:spPr>
        <p:txBody>
          <a:bodyPr/>
          <a:lstStyle/>
          <a:p>
            <a:pPr>
              <a:defRPr/>
            </a:pPr>
            <a:r>
              <a:rPr lang="pl-PL" sz="2800" dirty="0" smtClean="0">
                <a:solidFill>
                  <a:schemeClr val="accent2">
                    <a:lumMod val="75000"/>
                  </a:schemeClr>
                </a:solidFill>
              </a:rPr>
              <a:t>PODSUMOWANIE </a:t>
            </a:r>
            <a:br>
              <a:rPr lang="pl-PL" sz="2800" dirty="0" smtClean="0">
                <a:solidFill>
                  <a:schemeClr val="accent2">
                    <a:lumMod val="75000"/>
                  </a:schemeClr>
                </a:solidFill>
              </a:rPr>
            </a:br>
            <a:endParaRPr lang="pl-PL" sz="2800" dirty="0">
              <a:solidFill>
                <a:schemeClr val="accent2">
                  <a:lumMod val="75000"/>
                </a:schemeClr>
              </a:solidFill>
            </a:endParaRPr>
          </a:p>
        </p:txBody>
      </p:sp>
      <p:sp>
        <p:nvSpPr>
          <p:cNvPr id="47107" name="Symbol zastępczy zawartości 2"/>
          <p:cNvSpPr>
            <a:spLocks noGrp="1"/>
          </p:cNvSpPr>
          <p:nvPr>
            <p:ph idx="1"/>
          </p:nvPr>
        </p:nvSpPr>
        <p:spPr>
          <a:xfrm>
            <a:off x="428625" y="785813"/>
            <a:ext cx="8229600" cy="4643437"/>
          </a:xfrm>
        </p:spPr>
        <p:txBody>
          <a:bodyPr/>
          <a:lstStyle/>
          <a:p>
            <a:pPr>
              <a:buFont typeface="Wingdings" pitchFamily="2" charset="2"/>
              <a:buNone/>
            </a:pPr>
            <a:r>
              <a:rPr lang="pl-PL" sz="2000" smtClean="0"/>
              <a:t>ARCISZEWO</a:t>
            </a:r>
          </a:p>
          <a:p>
            <a:r>
              <a:rPr lang="pl-PL" sz="1800" b="1" smtClean="0"/>
              <a:t>Główne problemy społeczne:</a:t>
            </a:r>
          </a:p>
          <a:p>
            <a:pPr>
              <a:buFont typeface="Wingdings" pitchFamily="2" charset="2"/>
              <a:buNone/>
            </a:pPr>
            <a:r>
              <a:rPr lang="pl-PL" sz="1800" smtClean="0"/>
              <a:t>      Alkoholizm</a:t>
            </a:r>
          </a:p>
          <a:p>
            <a:pPr>
              <a:buFont typeface="Wingdings" pitchFamily="2" charset="2"/>
              <a:buNone/>
            </a:pPr>
            <a:r>
              <a:rPr lang="pl-PL" sz="1800" smtClean="0"/>
              <a:t>      Brak miejsc z atrakcyjną ofertą kulturalną</a:t>
            </a:r>
          </a:p>
          <a:p>
            <a:pPr>
              <a:buFont typeface="Wingdings" pitchFamily="2" charset="2"/>
              <a:buNone/>
            </a:pPr>
            <a:r>
              <a:rPr lang="pl-PL" sz="1800" smtClean="0"/>
              <a:t>      Niska aktywność społeczeństwa </a:t>
            </a:r>
          </a:p>
          <a:p>
            <a:r>
              <a:rPr lang="pl-PL" sz="1800" b="1" smtClean="0"/>
              <a:t>Główne problemy gospodarcze</a:t>
            </a:r>
            <a:r>
              <a:rPr lang="pl-PL" sz="1800" smtClean="0"/>
              <a:t>:</a:t>
            </a:r>
          </a:p>
          <a:p>
            <a:pPr>
              <a:buFont typeface="Wingdings" pitchFamily="2" charset="2"/>
              <a:buNone/>
            </a:pPr>
            <a:r>
              <a:rPr lang="pl-PL" sz="1800" smtClean="0"/>
              <a:t>      Brak wykwalifikowanej siły roboczej      </a:t>
            </a:r>
          </a:p>
          <a:p>
            <a:pPr>
              <a:buFont typeface="Wingdings" pitchFamily="2" charset="2"/>
              <a:buNone/>
            </a:pPr>
            <a:r>
              <a:rPr lang="pl-PL" sz="1800" smtClean="0"/>
              <a:t>      Brak miejsc pracy</a:t>
            </a:r>
          </a:p>
          <a:p>
            <a:pPr>
              <a:buFont typeface="Wingdings" pitchFamily="2" charset="2"/>
              <a:buNone/>
            </a:pPr>
            <a:r>
              <a:rPr lang="pl-PL" sz="1800" smtClean="0"/>
              <a:t>      Brak rzetelnego wsparcia dla przedsiębiorców</a:t>
            </a:r>
          </a:p>
          <a:p>
            <a:pPr>
              <a:buFont typeface="Wingdings" pitchFamily="2" charset="2"/>
              <a:buNone/>
            </a:pPr>
            <a:r>
              <a:rPr lang="pl-PL" sz="1800" smtClean="0"/>
              <a:t>      Brak połączeń z regionalnymi ośrodkami wzrostu</a:t>
            </a:r>
          </a:p>
          <a:p>
            <a:r>
              <a:rPr lang="pl-PL" sz="1800" b="1" smtClean="0"/>
              <a:t>Główne problemy w sferze techniczno-przestrzennej</a:t>
            </a:r>
          </a:p>
          <a:p>
            <a:pPr>
              <a:buFont typeface="Wingdings" pitchFamily="2" charset="2"/>
              <a:buNone/>
            </a:pPr>
            <a:r>
              <a:rPr lang="pl-PL" sz="1800" smtClean="0"/>
              <a:t>       Zły stan dróg</a:t>
            </a:r>
          </a:p>
          <a:p>
            <a:pPr>
              <a:buFont typeface="Wingdings" pitchFamily="2" charset="2"/>
              <a:buNone/>
            </a:pPr>
            <a:r>
              <a:rPr lang="pl-PL" sz="1800" smtClean="0"/>
              <a:t>       Brak ścieżek rowerowych</a:t>
            </a:r>
          </a:p>
          <a:p>
            <a:pPr>
              <a:buFont typeface="Wingdings" pitchFamily="2" charset="2"/>
              <a:buNone/>
            </a:pPr>
            <a:r>
              <a:rPr lang="pl-PL" sz="1800" smtClean="0"/>
              <a:t>        Brak terenów zieleni</a:t>
            </a:r>
          </a:p>
          <a:p>
            <a:r>
              <a:rPr lang="pl-PL" sz="1800" b="1" smtClean="0"/>
              <a:t>Główne problemy w sferze środowiskowej</a:t>
            </a:r>
          </a:p>
          <a:p>
            <a:pPr>
              <a:buFont typeface="Wingdings" pitchFamily="2" charset="2"/>
              <a:buNone/>
            </a:pPr>
            <a:r>
              <a:rPr lang="pl-PL" sz="1800" smtClean="0"/>
              <a:t>       Niska świadomość ekologiczna mieszkańców      </a:t>
            </a:r>
          </a:p>
          <a:p>
            <a:pPr>
              <a:buFont typeface="Wingdings" pitchFamily="2" charset="2"/>
              <a:buNone/>
            </a:pPr>
            <a:r>
              <a:rPr lang="pl-PL" sz="1800" smtClean="0"/>
              <a:t>       Nadmierne zanieczyszczenie powietrza</a:t>
            </a:r>
          </a:p>
          <a:p>
            <a:pPr>
              <a:buFont typeface="Wingdings" pitchFamily="2" charset="2"/>
              <a:buNone/>
            </a:pPr>
            <a:r>
              <a:rPr lang="pl-PL" sz="1800" smtClean="0"/>
              <a:t>       Wylewanie nieczystości do wód</a:t>
            </a:r>
          </a:p>
          <a:p>
            <a:pPr>
              <a:buFont typeface="Wingdings" pitchFamily="2" charset="2"/>
              <a:buNone/>
            </a:pPr>
            <a:endParaRPr lang="pl-PL" sz="1800" b="1" smtClean="0"/>
          </a:p>
          <a:p>
            <a:pPr>
              <a:buFont typeface="Wingdings" pitchFamily="2" charset="2"/>
              <a:buNone/>
            </a:pPr>
            <a:endParaRPr lang="pl-PL" sz="1800" smtClean="0"/>
          </a:p>
        </p:txBody>
      </p:sp>
    </p:spTree>
  </p:cSld>
  <p:clrMapOvr>
    <a:masterClrMapping/>
  </p:clrMapOvr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428625" y="571500"/>
            <a:ext cx="8429625" cy="500063"/>
          </a:xfrm>
        </p:spPr>
        <p:txBody>
          <a:bodyPr/>
          <a:lstStyle/>
          <a:p>
            <a:pPr>
              <a:defRPr/>
            </a:pPr>
            <a:r>
              <a:rPr lang="pl-PL" sz="2800" dirty="0" smtClean="0">
                <a:solidFill>
                  <a:schemeClr val="accent2">
                    <a:lumMod val="75000"/>
                  </a:schemeClr>
                </a:solidFill>
              </a:rPr>
              <a:t>PODSUMOWANIE </a:t>
            </a:r>
            <a:br>
              <a:rPr lang="pl-PL" sz="2800" dirty="0" smtClean="0">
                <a:solidFill>
                  <a:schemeClr val="accent2">
                    <a:lumMod val="75000"/>
                  </a:schemeClr>
                </a:solidFill>
              </a:rPr>
            </a:br>
            <a:endParaRPr lang="pl-PL" sz="2800" dirty="0">
              <a:solidFill>
                <a:schemeClr val="accent2">
                  <a:lumMod val="75000"/>
                </a:schemeClr>
              </a:solidFill>
            </a:endParaRPr>
          </a:p>
        </p:txBody>
      </p:sp>
      <p:sp>
        <p:nvSpPr>
          <p:cNvPr id="48131" name="Symbol zastępczy zawartości 2"/>
          <p:cNvSpPr>
            <a:spLocks noGrp="1"/>
          </p:cNvSpPr>
          <p:nvPr>
            <p:ph idx="1"/>
          </p:nvPr>
        </p:nvSpPr>
        <p:spPr>
          <a:xfrm>
            <a:off x="428625" y="785813"/>
            <a:ext cx="8229600" cy="4643437"/>
          </a:xfrm>
        </p:spPr>
        <p:txBody>
          <a:bodyPr/>
          <a:lstStyle/>
          <a:p>
            <a:pPr>
              <a:buFont typeface="Wingdings" pitchFamily="2" charset="2"/>
              <a:buNone/>
            </a:pPr>
            <a:r>
              <a:rPr lang="pl-PL" sz="2000" smtClean="0"/>
              <a:t>BIERZYN</a:t>
            </a:r>
          </a:p>
          <a:p>
            <a:r>
              <a:rPr lang="pl-PL" sz="1800" b="1" smtClean="0"/>
              <a:t>Główne problemy społeczne:</a:t>
            </a:r>
          </a:p>
          <a:p>
            <a:pPr>
              <a:buFont typeface="Wingdings" pitchFamily="2" charset="2"/>
              <a:buNone/>
            </a:pPr>
            <a:r>
              <a:rPr lang="pl-PL" sz="1800" smtClean="0"/>
              <a:t>      Bezrobocie</a:t>
            </a:r>
          </a:p>
          <a:p>
            <a:pPr>
              <a:buFont typeface="Wingdings" pitchFamily="2" charset="2"/>
              <a:buNone/>
            </a:pPr>
            <a:r>
              <a:rPr lang="pl-PL" sz="1800" smtClean="0"/>
              <a:t>      Niska aktywność społeczeństwa </a:t>
            </a:r>
          </a:p>
          <a:p>
            <a:pPr>
              <a:buFont typeface="Wingdings" pitchFamily="2" charset="2"/>
              <a:buNone/>
            </a:pPr>
            <a:r>
              <a:rPr lang="pl-PL" sz="1800" smtClean="0"/>
              <a:t>      Chuligaństwo i wandalizm</a:t>
            </a:r>
          </a:p>
          <a:p>
            <a:r>
              <a:rPr lang="pl-PL" sz="1800" b="1" smtClean="0"/>
              <a:t>Główne problemy gospodarcze</a:t>
            </a:r>
            <a:r>
              <a:rPr lang="pl-PL" sz="1800" smtClean="0"/>
              <a:t>:</a:t>
            </a:r>
          </a:p>
          <a:p>
            <a:pPr>
              <a:buFont typeface="Wingdings" pitchFamily="2" charset="2"/>
              <a:buNone/>
            </a:pPr>
            <a:r>
              <a:rPr lang="pl-PL" sz="1800" smtClean="0"/>
              <a:t>      Brak miejsc pracy</a:t>
            </a:r>
          </a:p>
          <a:p>
            <a:pPr>
              <a:buFont typeface="Wingdings" pitchFamily="2" charset="2"/>
              <a:buNone/>
            </a:pPr>
            <a:r>
              <a:rPr lang="pl-PL" sz="1800" smtClean="0"/>
              <a:t>      Brak połączeń z regionalnymi ośrodkami wzrostu</a:t>
            </a:r>
          </a:p>
          <a:p>
            <a:r>
              <a:rPr lang="pl-PL" sz="1800" b="1" smtClean="0"/>
              <a:t>Główne problemy w sferze techniczno-przestrzennej</a:t>
            </a:r>
          </a:p>
          <a:p>
            <a:pPr>
              <a:buFont typeface="Wingdings" pitchFamily="2" charset="2"/>
              <a:buNone/>
            </a:pPr>
            <a:r>
              <a:rPr lang="pl-PL" sz="1800" smtClean="0"/>
              <a:t>      Brak ścieżek rowerowych</a:t>
            </a:r>
          </a:p>
          <a:p>
            <a:pPr>
              <a:buFont typeface="Wingdings" pitchFamily="2" charset="2"/>
              <a:buNone/>
            </a:pPr>
            <a:r>
              <a:rPr lang="pl-PL" sz="1800" smtClean="0"/>
              <a:t>      Niedostateczna liczba połączeń komunikacyjnych</a:t>
            </a:r>
          </a:p>
          <a:p>
            <a:pPr>
              <a:buFont typeface="Wingdings" pitchFamily="2" charset="2"/>
              <a:buNone/>
            </a:pPr>
            <a:r>
              <a:rPr lang="pl-PL" sz="1800" smtClean="0"/>
              <a:t>       Brak terenów zieleni i spacerowych</a:t>
            </a:r>
          </a:p>
          <a:p>
            <a:r>
              <a:rPr lang="pl-PL" sz="1800" b="1" smtClean="0"/>
              <a:t>Główne problemy w sferze środowiskowej</a:t>
            </a:r>
          </a:p>
          <a:p>
            <a:pPr>
              <a:buFont typeface="Wingdings" pitchFamily="2" charset="2"/>
              <a:buNone/>
            </a:pPr>
            <a:r>
              <a:rPr lang="pl-PL" sz="1800" smtClean="0"/>
              <a:t>       Dzikie wysypiska </a:t>
            </a:r>
          </a:p>
          <a:p>
            <a:pPr>
              <a:buFont typeface="Wingdings" pitchFamily="2" charset="2"/>
              <a:buNone/>
            </a:pPr>
            <a:r>
              <a:rPr lang="pl-PL" sz="1800" smtClean="0"/>
              <a:t>       Niska świadomość ekologiczna mieszkańców</a:t>
            </a:r>
          </a:p>
          <a:p>
            <a:pPr>
              <a:buFont typeface="Wingdings" pitchFamily="2" charset="2"/>
              <a:buNone/>
            </a:pPr>
            <a:endParaRPr lang="pl-PL" sz="1800" b="1" smtClean="0"/>
          </a:p>
          <a:p>
            <a:pPr>
              <a:buFont typeface="Wingdings" pitchFamily="2" charset="2"/>
              <a:buNone/>
            </a:pPr>
            <a:endParaRPr lang="pl-PL" sz="1800" smtClean="0"/>
          </a:p>
        </p:txBody>
      </p:sp>
    </p:spTree>
  </p:cSld>
  <p:clrMapOvr>
    <a:masterClrMapping/>
  </p:clrMapOvr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428625" y="571500"/>
            <a:ext cx="8429625" cy="500063"/>
          </a:xfrm>
        </p:spPr>
        <p:txBody>
          <a:bodyPr/>
          <a:lstStyle/>
          <a:p>
            <a:pPr>
              <a:defRPr/>
            </a:pPr>
            <a:r>
              <a:rPr lang="pl-PL" sz="2800" dirty="0" smtClean="0">
                <a:solidFill>
                  <a:schemeClr val="accent2">
                    <a:lumMod val="75000"/>
                  </a:schemeClr>
                </a:solidFill>
              </a:rPr>
              <a:t>PODSUMOWANIE </a:t>
            </a:r>
            <a:br>
              <a:rPr lang="pl-PL" sz="2800" dirty="0" smtClean="0">
                <a:solidFill>
                  <a:schemeClr val="accent2">
                    <a:lumMod val="75000"/>
                  </a:schemeClr>
                </a:solidFill>
              </a:rPr>
            </a:br>
            <a:endParaRPr lang="pl-PL" sz="2800" dirty="0">
              <a:solidFill>
                <a:schemeClr val="accent2">
                  <a:lumMod val="75000"/>
                </a:schemeClr>
              </a:solidFill>
            </a:endParaRPr>
          </a:p>
        </p:txBody>
      </p:sp>
      <p:sp>
        <p:nvSpPr>
          <p:cNvPr id="49155" name="Symbol zastępczy zawartości 2"/>
          <p:cNvSpPr>
            <a:spLocks noGrp="1"/>
          </p:cNvSpPr>
          <p:nvPr>
            <p:ph idx="1"/>
          </p:nvPr>
        </p:nvSpPr>
        <p:spPr>
          <a:xfrm>
            <a:off x="428625" y="785813"/>
            <a:ext cx="8229600" cy="4643437"/>
          </a:xfrm>
        </p:spPr>
        <p:txBody>
          <a:bodyPr/>
          <a:lstStyle/>
          <a:p>
            <a:pPr>
              <a:buFont typeface="Wingdings" pitchFamily="2" charset="2"/>
              <a:buNone/>
            </a:pPr>
            <a:r>
              <a:rPr lang="pl-PL" sz="2000" smtClean="0"/>
              <a:t>GRÓJCZYN</a:t>
            </a:r>
          </a:p>
          <a:p>
            <a:r>
              <a:rPr lang="pl-PL" sz="1800" b="1" smtClean="0"/>
              <a:t>Główne problemy społeczne:</a:t>
            </a:r>
          </a:p>
          <a:p>
            <a:pPr>
              <a:buFont typeface="Wingdings" pitchFamily="2" charset="2"/>
              <a:buNone/>
            </a:pPr>
            <a:r>
              <a:rPr lang="pl-PL" sz="1800" smtClean="0"/>
              <a:t>      Bezrobocie</a:t>
            </a:r>
          </a:p>
          <a:p>
            <a:pPr>
              <a:buFont typeface="Wingdings" pitchFamily="2" charset="2"/>
              <a:buNone/>
            </a:pPr>
            <a:r>
              <a:rPr lang="pl-PL" sz="1800" smtClean="0"/>
              <a:t>      Brak miejsc z atrakcyjną ofertą kulturalną</a:t>
            </a:r>
          </a:p>
          <a:p>
            <a:pPr>
              <a:buFont typeface="Wingdings" pitchFamily="2" charset="2"/>
              <a:buNone/>
            </a:pPr>
            <a:r>
              <a:rPr lang="pl-PL" sz="1800" smtClean="0"/>
              <a:t>      Alkoholizm</a:t>
            </a:r>
          </a:p>
          <a:p>
            <a:pPr>
              <a:buFont typeface="Wingdings" pitchFamily="2" charset="2"/>
              <a:buNone/>
            </a:pPr>
            <a:r>
              <a:rPr lang="pl-PL" sz="1800" smtClean="0"/>
              <a:t>      Niska aktywność społeczna mieszkańców</a:t>
            </a:r>
          </a:p>
          <a:p>
            <a:r>
              <a:rPr lang="pl-PL" sz="1800" b="1" smtClean="0"/>
              <a:t>Główne problemy gospodarcze</a:t>
            </a:r>
            <a:r>
              <a:rPr lang="pl-PL" sz="1800" smtClean="0"/>
              <a:t>:</a:t>
            </a:r>
          </a:p>
          <a:p>
            <a:pPr>
              <a:buFont typeface="Wingdings" pitchFamily="2" charset="2"/>
              <a:buNone/>
            </a:pPr>
            <a:r>
              <a:rPr lang="pl-PL" sz="1800" smtClean="0"/>
              <a:t>      Brak miejsc pracy</a:t>
            </a:r>
          </a:p>
          <a:p>
            <a:pPr>
              <a:buFont typeface="Wingdings" pitchFamily="2" charset="2"/>
              <a:buNone/>
            </a:pPr>
            <a:r>
              <a:rPr lang="pl-PL" sz="1800" smtClean="0"/>
              <a:t>      Brak rzetelnego wsparcia dla bezrobotnych</a:t>
            </a:r>
          </a:p>
          <a:p>
            <a:pPr>
              <a:buFont typeface="Wingdings" pitchFamily="2" charset="2"/>
              <a:buNone/>
            </a:pPr>
            <a:r>
              <a:rPr lang="pl-PL" sz="1800" smtClean="0"/>
              <a:t>      Brak połączeń z regionalnymi ośrodkami wzrostu</a:t>
            </a:r>
          </a:p>
          <a:p>
            <a:r>
              <a:rPr lang="pl-PL" sz="1800" b="1" smtClean="0"/>
              <a:t>Główne problemy w sferze techniczno-przestrzennej</a:t>
            </a:r>
          </a:p>
          <a:p>
            <a:pPr>
              <a:buFont typeface="Wingdings" pitchFamily="2" charset="2"/>
              <a:buNone/>
            </a:pPr>
            <a:r>
              <a:rPr lang="pl-PL" sz="1800" smtClean="0"/>
              <a:t>      Niedostateczna liczba połączeń komunikacyjnych</a:t>
            </a:r>
          </a:p>
          <a:p>
            <a:pPr>
              <a:buFont typeface="Wingdings" pitchFamily="2" charset="2"/>
              <a:buNone/>
            </a:pPr>
            <a:r>
              <a:rPr lang="pl-PL" sz="1800" smtClean="0"/>
              <a:t>       Zły stan dróg </a:t>
            </a:r>
          </a:p>
          <a:p>
            <a:pPr>
              <a:buFont typeface="Wingdings" pitchFamily="2" charset="2"/>
              <a:buNone/>
            </a:pPr>
            <a:r>
              <a:rPr lang="pl-PL" sz="1800" smtClean="0"/>
              <a:t>       Brak ścieżek rowerowych</a:t>
            </a:r>
          </a:p>
          <a:p>
            <a:r>
              <a:rPr lang="pl-PL" sz="1800" b="1" smtClean="0"/>
              <a:t>Główne problemy w sferze środowiskowej</a:t>
            </a:r>
          </a:p>
          <a:p>
            <a:pPr>
              <a:buFont typeface="Wingdings" pitchFamily="2" charset="2"/>
              <a:buNone/>
            </a:pPr>
            <a:r>
              <a:rPr lang="pl-PL" sz="1800" smtClean="0"/>
              <a:t>       Niska świadomość ekologiczna mieszkańców</a:t>
            </a:r>
          </a:p>
          <a:p>
            <a:pPr>
              <a:buFont typeface="Wingdings" pitchFamily="2" charset="2"/>
              <a:buNone/>
            </a:pPr>
            <a:r>
              <a:rPr lang="pl-PL" sz="1800" smtClean="0"/>
              <a:t>       Nadmierne zanieczyszczenie powietrza</a:t>
            </a:r>
          </a:p>
          <a:p>
            <a:pPr>
              <a:buFont typeface="Wingdings" pitchFamily="2" charset="2"/>
              <a:buNone/>
            </a:pPr>
            <a:endParaRPr lang="pl-PL" sz="1800" b="1" smtClean="0"/>
          </a:p>
          <a:p>
            <a:pPr>
              <a:buFont typeface="Wingdings" pitchFamily="2" charset="2"/>
              <a:buNone/>
            </a:pPr>
            <a:endParaRPr lang="pl-PL" sz="1800" smtClean="0"/>
          </a:p>
        </p:txBody>
      </p:sp>
    </p:spTree>
  </p:cSld>
  <p:clrMapOvr>
    <a:masterClrMapping/>
  </p:clrMapOvr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428625" y="571500"/>
            <a:ext cx="8429625" cy="500063"/>
          </a:xfrm>
        </p:spPr>
        <p:txBody>
          <a:bodyPr/>
          <a:lstStyle/>
          <a:p>
            <a:pPr>
              <a:defRPr/>
            </a:pPr>
            <a:r>
              <a:rPr lang="pl-PL" sz="2800" dirty="0" smtClean="0">
                <a:solidFill>
                  <a:schemeClr val="accent2">
                    <a:lumMod val="75000"/>
                  </a:schemeClr>
                </a:solidFill>
              </a:rPr>
              <a:t>PODSUMOWANIE </a:t>
            </a:r>
            <a:br>
              <a:rPr lang="pl-PL" sz="2800" dirty="0" smtClean="0">
                <a:solidFill>
                  <a:schemeClr val="accent2">
                    <a:lumMod val="75000"/>
                  </a:schemeClr>
                </a:solidFill>
              </a:rPr>
            </a:br>
            <a:endParaRPr lang="pl-PL" sz="2800" dirty="0">
              <a:solidFill>
                <a:schemeClr val="accent2">
                  <a:lumMod val="75000"/>
                </a:schemeClr>
              </a:solidFill>
            </a:endParaRPr>
          </a:p>
        </p:txBody>
      </p:sp>
      <p:sp>
        <p:nvSpPr>
          <p:cNvPr id="50179" name="Symbol zastępczy zawartości 2"/>
          <p:cNvSpPr>
            <a:spLocks noGrp="1"/>
          </p:cNvSpPr>
          <p:nvPr>
            <p:ph idx="1"/>
          </p:nvPr>
        </p:nvSpPr>
        <p:spPr>
          <a:xfrm>
            <a:off x="428625" y="785813"/>
            <a:ext cx="8229600" cy="4643437"/>
          </a:xfrm>
        </p:spPr>
        <p:txBody>
          <a:bodyPr/>
          <a:lstStyle/>
          <a:p>
            <a:pPr>
              <a:buFont typeface="Wingdings" pitchFamily="2" charset="2"/>
              <a:buNone/>
            </a:pPr>
            <a:r>
              <a:rPr lang="pl-PL" sz="2000" smtClean="0"/>
              <a:t>GRÓJEC</a:t>
            </a:r>
          </a:p>
          <a:p>
            <a:r>
              <a:rPr lang="pl-PL" sz="1800" b="1" smtClean="0"/>
              <a:t>Główne problemy społeczne:</a:t>
            </a:r>
          </a:p>
          <a:p>
            <a:pPr>
              <a:buFont typeface="Wingdings" pitchFamily="2" charset="2"/>
              <a:buNone/>
            </a:pPr>
            <a:r>
              <a:rPr lang="pl-PL" sz="1800" smtClean="0"/>
              <a:t>      Bezrobocie</a:t>
            </a:r>
          </a:p>
          <a:p>
            <a:pPr>
              <a:buFont typeface="Wingdings" pitchFamily="2" charset="2"/>
              <a:buNone/>
            </a:pPr>
            <a:r>
              <a:rPr lang="pl-PL" sz="1800" smtClean="0"/>
              <a:t>      Brak miejsc z atrakcyjną ofertą kulturalną</a:t>
            </a:r>
          </a:p>
          <a:p>
            <a:pPr>
              <a:buFont typeface="Wingdings" pitchFamily="2" charset="2"/>
              <a:buNone/>
            </a:pPr>
            <a:r>
              <a:rPr lang="pl-PL" sz="1800" smtClean="0"/>
              <a:t>      Niska aktywność społeczna mieszkańców</a:t>
            </a:r>
          </a:p>
          <a:p>
            <a:r>
              <a:rPr lang="pl-PL" sz="1800" b="1" smtClean="0"/>
              <a:t>Główne problemy gospodarcze</a:t>
            </a:r>
            <a:r>
              <a:rPr lang="pl-PL" sz="1800" smtClean="0"/>
              <a:t>:</a:t>
            </a:r>
          </a:p>
          <a:p>
            <a:pPr>
              <a:buFont typeface="Wingdings" pitchFamily="2" charset="2"/>
              <a:buNone/>
            </a:pPr>
            <a:r>
              <a:rPr lang="pl-PL" sz="1800" smtClean="0"/>
              <a:t>      Brak miejsc pracy</a:t>
            </a:r>
          </a:p>
          <a:p>
            <a:pPr>
              <a:buFont typeface="Wingdings" pitchFamily="2" charset="2"/>
              <a:buNone/>
            </a:pPr>
            <a:r>
              <a:rPr lang="pl-PL" sz="1800" smtClean="0"/>
              <a:t>      Brak połączeń z regionalnymi ośrodkami wzrostu</a:t>
            </a:r>
          </a:p>
          <a:p>
            <a:pPr>
              <a:buFont typeface="Wingdings" pitchFamily="2" charset="2"/>
              <a:buNone/>
            </a:pPr>
            <a:r>
              <a:rPr lang="pl-PL" sz="1800" smtClean="0"/>
              <a:t>      Brak rzetelnego wsparcia dla przedsiębiorców</a:t>
            </a:r>
          </a:p>
          <a:p>
            <a:r>
              <a:rPr lang="pl-PL" sz="1800" b="1" smtClean="0"/>
              <a:t>Główne problemy w sferze techniczno-przestrzennej</a:t>
            </a:r>
          </a:p>
          <a:p>
            <a:pPr>
              <a:buFont typeface="Wingdings" pitchFamily="2" charset="2"/>
              <a:buNone/>
            </a:pPr>
            <a:r>
              <a:rPr lang="pl-PL" sz="1800" smtClean="0"/>
              <a:t>       Zły stan dróg </a:t>
            </a:r>
          </a:p>
          <a:p>
            <a:pPr>
              <a:buFont typeface="Wingdings" pitchFamily="2" charset="2"/>
              <a:buNone/>
            </a:pPr>
            <a:r>
              <a:rPr lang="pl-PL" sz="1800" smtClean="0"/>
              <a:t>       Brak ścieżek rowerowych</a:t>
            </a:r>
          </a:p>
          <a:p>
            <a:r>
              <a:rPr lang="pl-PL" sz="1800" b="1" smtClean="0"/>
              <a:t>Główne problemy w sferze środowiskowej</a:t>
            </a:r>
          </a:p>
          <a:p>
            <a:pPr>
              <a:buFont typeface="Wingdings" pitchFamily="2" charset="2"/>
              <a:buNone/>
            </a:pPr>
            <a:r>
              <a:rPr lang="pl-PL" sz="1800" smtClean="0"/>
              <a:t>       Dzikie wysypiska </a:t>
            </a:r>
          </a:p>
          <a:p>
            <a:pPr>
              <a:buFont typeface="Wingdings" pitchFamily="2" charset="2"/>
              <a:buNone/>
            </a:pPr>
            <a:r>
              <a:rPr lang="pl-PL" sz="1800" smtClean="0"/>
              <a:t>       Niska świadomość ekologiczna mieszkańców</a:t>
            </a:r>
          </a:p>
          <a:p>
            <a:pPr>
              <a:buFont typeface="Wingdings" pitchFamily="2" charset="2"/>
              <a:buNone/>
            </a:pPr>
            <a:r>
              <a:rPr lang="pl-PL" sz="1800" smtClean="0"/>
              <a:t>       Wylewanie nieczystości do wód</a:t>
            </a:r>
          </a:p>
          <a:p>
            <a:pPr>
              <a:buFont typeface="Wingdings" pitchFamily="2" charset="2"/>
              <a:buNone/>
            </a:pPr>
            <a:endParaRPr lang="pl-PL" sz="1800" b="1" smtClean="0"/>
          </a:p>
          <a:p>
            <a:pPr>
              <a:buFont typeface="Wingdings" pitchFamily="2" charset="2"/>
              <a:buNone/>
            </a:pPr>
            <a:endParaRPr lang="pl-PL" sz="1800" smtClean="0"/>
          </a:p>
        </p:txBody>
      </p:sp>
    </p:spTree>
  </p:cSld>
  <p:clrMapOvr>
    <a:masterClrMapping/>
  </p:clrMapOvr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428625" y="571500"/>
            <a:ext cx="8429625" cy="500063"/>
          </a:xfrm>
        </p:spPr>
        <p:txBody>
          <a:bodyPr/>
          <a:lstStyle/>
          <a:p>
            <a:pPr>
              <a:defRPr/>
            </a:pPr>
            <a:r>
              <a:rPr lang="pl-PL" sz="2800" dirty="0" smtClean="0">
                <a:solidFill>
                  <a:schemeClr val="accent2">
                    <a:lumMod val="75000"/>
                  </a:schemeClr>
                </a:solidFill>
              </a:rPr>
              <a:t>PODSUMOWANIE </a:t>
            </a:r>
            <a:br>
              <a:rPr lang="pl-PL" sz="2800" dirty="0" smtClean="0">
                <a:solidFill>
                  <a:schemeClr val="accent2">
                    <a:lumMod val="75000"/>
                  </a:schemeClr>
                </a:solidFill>
              </a:rPr>
            </a:br>
            <a:endParaRPr lang="pl-PL" sz="2800" dirty="0">
              <a:solidFill>
                <a:schemeClr val="accent2">
                  <a:lumMod val="75000"/>
                </a:schemeClr>
              </a:solidFill>
            </a:endParaRPr>
          </a:p>
        </p:txBody>
      </p:sp>
      <p:sp>
        <p:nvSpPr>
          <p:cNvPr id="51203" name="Symbol zastępczy zawartości 2"/>
          <p:cNvSpPr>
            <a:spLocks noGrp="1"/>
          </p:cNvSpPr>
          <p:nvPr>
            <p:ph idx="1"/>
          </p:nvPr>
        </p:nvSpPr>
        <p:spPr>
          <a:xfrm>
            <a:off x="428625" y="785813"/>
            <a:ext cx="8229600" cy="4643437"/>
          </a:xfrm>
        </p:spPr>
        <p:txBody>
          <a:bodyPr/>
          <a:lstStyle/>
          <a:p>
            <a:pPr>
              <a:buFont typeface="Wingdings" pitchFamily="2" charset="2"/>
              <a:buNone/>
            </a:pPr>
            <a:r>
              <a:rPr lang="pl-PL" sz="2000" smtClean="0"/>
              <a:t>OSIECZ MAŁY</a:t>
            </a:r>
          </a:p>
          <a:p>
            <a:r>
              <a:rPr lang="pl-PL" sz="1800" b="1" smtClean="0"/>
              <a:t>Główne problemy społeczne:</a:t>
            </a:r>
          </a:p>
          <a:p>
            <a:pPr>
              <a:buFont typeface="Wingdings" pitchFamily="2" charset="2"/>
              <a:buNone/>
            </a:pPr>
            <a:r>
              <a:rPr lang="pl-PL" sz="1800" b="1" smtClean="0"/>
              <a:t>      </a:t>
            </a:r>
            <a:r>
              <a:rPr lang="pl-PL" sz="1800" smtClean="0"/>
              <a:t>Brak miejsc z atrakcyjną ofertą kulturalną (6)</a:t>
            </a:r>
          </a:p>
          <a:p>
            <a:pPr>
              <a:buFont typeface="Wingdings" pitchFamily="2" charset="2"/>
              <a:buNone/>
            </a:pPr>
            <a:r>
              <a:rPr lang="pl-PL" sz="1800" smtClean="0"/>
              <a:t>      Niska aktywność społeczna mieszkańców (6)</a:t>
            </a:r>
          </a:p>
          <a:p>
            <a:pPr>
              <a:buFont typeface="Wingdings" pitchFamily="2" charset="2"/>
              <a:buNone/>
            </a:pPr>
            <a:r>
              <a:rPr lang="pl-PL" sz="1800" smtClean="0"/>
              <a:t>       Bezrobocie (3)</a:t>
            </a:r>
          </a:p>
          <a:p>
            <a:pPr>
              <a:buFont typeface="Wingdings" pitchFamily="2" charset="2"/>
              <a:buNone/>
            </a:pPr>
            <a:r>
              <a:rPr lang="pl-PL" sz="1800" smtClean="0"/>
              <a:t>       Brak miejsc sportu i rekreacji (3)</a:t>
            </a:r>
          </a:p>
          <a:p>
            <a:r>
              <a:rPr lang="pl-PL" sz="1800" b="1" smtClean="0"/>
              <a:t>Główne problemy gospodarcze</a:t>
            </a:r>
            <a:r>
              <a:rPr lang="pl-PL" sz="1800" smtClean="0"/>
              <a:t>:</a:t>
            </a:r>
          </a:p>
          <a:p>
            <a:pPr>
              <a:buFont typeface="Wingdings" pitchFamily="2" charset="2"/>
              <a:buNone/>
            </a:pPr>
            <a:r>
              <a:rPr lang="pl-PL" sz="1800" smtClean="0"/>
              <a:t>      Brak miejsc pracy</a:t>
            </a:r>
          </a:p>
          <a:p>
            <a:pPr>
              <a:buFont typeface="Wingdings" pitchFamily="2" charset="2"/>
              <a:buNone/>
            </a:pPr>
            <a:r>
              <a:rPr lang="pl-PL" sz="1800" smtClean="0"/>
              <a:t>      Brak połączeń z regionalnymi ośrodkami wzrostu</a:t>
            </a:r>
          </a:p>
          <a:p>
            <a:r>
              <a:rPr lang="pl-PL" sz="1800" b="1" smtClean="0"/>
              <a:t>Główne problemy w sferze techniczno-przestrzennej</a:t>
            </a:r>
          </a:p>
          <a:p>
            <a:pPr>
              <a:buFont typeface="Wingdings" pitchFamily="2" charset="2"/>
              <a:buNone/>
            </a:pPr>
            <a:r>
              <a:rPr lang="pl-PL" sz="1800" smtClean="0"/>
              <a:t>       Zły stan dróg </a:t>
            </a:r>
          </a:p>
          <a:p>
            <a:pPr>
              <a:buFont typeface="Wingdings" pitchFamily="2" charset="2"/>
              <a:buNone/>
            </a:pPr>
            <a:r>
              <a:rPr lang="pl-PL" sz="1800" smtClean="0"/>
              <a:t>       Brak terenów zieleni</a:t>
            </a:r>
          </a:p>
          <a:p>
            <a:pPr>
              <a:buFont typeface="Wingdings" pitchFamily="2" charset="2"/>
              <a:buNone/>
            </a:pPr>
            <a:r>
              <a:rPr lang="pl-PL" sz="1800" smtClean="0"/>
              <a:t>       Brak ścieżek rowerowych (3)</a:t>
            </a:r>
          </a:p>
          <a:p>
            <a:pPr>
              <a:buFont typeface="Wingdings" pitchFamily="2" charset="2"/>
              <a:buNone/>
            </a:pPr>
            <a:r>
              <a:rPr lang="pl-PL" sz="1800" smtClean="0"/>
              <a:t>        Zły stan budynków publicznych (3)</a:t>
            </a:r>
          </a:p>
          <a:p>
            <a:r>
              <a:rPr lang="pl-PL" sz="1800" b="1" smtClean="0"/>
              <a:t>Główne problemy w sferze środowiskowej</a:t>
            </a:r>
          </a:p>
          <a:p>
            <a:pPr>
              <a:buFont typeface="Wingdings" pitchFamily="2" charset="2"/>
              <a:buNone/>
            </a:pPr>
            <a:r>
              <a:rPr lang="pl-PL" sz="1800" smtClean="0"/>
              <a:t>       Niska świadomość ekologiczna mieszkańców</a:t>
            </a:r>
          </a:p>
          <a:p>
            <a:pPr>
              <a:buFont typeface="Wingdings" pitchFamily="2" charset="2"/>
              <a:buNone/>
            </a:pPr>
            <a:r>
              <a:rPr lang="pl-PL" sz="1800" smtClean="0"/>
              <a:t>       Dzikie wysypiska</a:t>
            </a:r>
          </a:p>
          <a:p>
            <a:pPr>
              <a:buFont typeface="Wingdings" pitchFamily="2" charset="2"/>
              <a:buNone/>
            </a:pPr>
            <a:endParaRPr lang="pl-PL" sz="1800" b="1" smtClean="0"/>
          </a:p>
          <a:p>
            <a:pPr>
              <a:buFont typeface="Wingdings" pitchFamily="2" charset="2"/>
              <a:buNone/>
            </a:pPr>
            <a:endParaRPr lang="pl-PL" sz="1800" smtClean="0"/>
          </a:p>
        </p:txBody>
      </p:sp>
    </p:spTree>
  </p:cSld>
  <p:clrMapOvr>
    <a:masterClrMapping/>
  </p:clrMapOvr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457200" y="457200"/>
            <a:ext cx="8229600" cy="828675"/>
          </a:xfrm>
        </p:spPr>
        <p:txBody>
          <a:bodyPr/>
          <a:lstStyle/>
          <a:p>
            <a:pPr>
              <a:defRPr/>
            </a:pPr>
            <a:r>
              <a:rPr lang="pl-PL" sz="3200" dirty="0" smtClean="0">
                <a:solidFill>
                  <a:schemeClr val="accent2">
                    <a:lumMod val="75000"/>
                  </a:schemeClr>
                </a:solidFill>
              </a:rPr>
              <a:t>Wskazanie przez uczestników głównych kierunków i efektów rewitalizacji Gminy</a:t>
            </a:r>
            <a:endParaRPr lang="pl-PL" sz="3200" dirty="0"/>
          </a:p>
        </p:txBody>
      </p:sp>
      <p:sp>
        <p:nvSpPr>
          <p:cNvPr id="52227" name="Symbol zastępczy zawartości 2"/>
          <p:cNvSpPr>
            <a:spLocks noGrp="1"/>
          </p:cNvSpPr>
          <p:nvPr>
            <p:ph idx="1"/>
          </p:nvPr>
        </p:nvSpPr>
        <p:spPr>
          <a:xfrm>
            <a:off x="571500" y="1357313"/>
            <a:ext cx="8229600" cy="4438650"/>
          </a:xfrm>
        </p:spPr>
        <p:txBody>
          <a:bodyPr/>
          <a:lstStyle/>
          <a:p>
            <a:r>
              <a:rPr lang="pl-PL" sz="1600" smtClean="0"/>
              <a:t>Zwiększenie integracji mieszkańców i pobudzenie ich aktywności lokalnej</a:t>
            </a:r>
          </a:p>
          <a:p>
            <a:r>
              <a:rPr lang="pl-PL" sz="1600" smtClean="0"/>
              <a:t>Zwiększenie ilości miejsc pracy</a:t>
            </a:r>
          </a:p>
          <a:p>
            <a:r>
              <a:rPr lang="pl-PL" sz="1600" smtClean="0"/>
              <a:t>Rozwój powstawania nowych podmiotów gospodarczych </a:t>
            </a:r>
          </a:p>
          <a:p>
            <a:r>
              <a:rPr lang="pl-PL" sz="1600" smtClean="0"/>
              <a:t>Rozwój bazy turystyczno-rekreacyjnej</a:t>
            </a:r>
          </a:p>
          <a:p>
            <a:r>
              <a:rPr lang="pl-PL" sz="1600" smtClean="0"/>
              <a:t>Nowe obiekty bazy sportowej</a:t>
            </a:r>
          </a:p>
          <a:p>
            <a:r>
              <a:rPr lang="pl-PL" sz="1600" smtClean="0"/>
              <a:t>Poprawa estetyki przestrzeni publicznej</a:t>
            </a:r>
          </a:p>
          <a:p>
            <a:r>
              <a:rPr lang="pl-PL" sz="1600" smtClean="0"/>
              <a:t>Poprawa środowiska naturalnego</a:t>
            </a:r>
          </a:p>
          <a:p>
            <a:r>
              <a:rPr lang="pl-PL" sz="1600" smtClean="0"/>
              <a:t>Ograniczenie patologii społecznych</a:t>
            </a:r>
          </a:p>
          <a:p>
            <a:r>
              <a:rPr lang="pl-PL" sz="1600" smtClean="0"/>
              <a:t>Włączenie społeczne osób wykluczonych</a:t>
            </a:r>
          </a:p>
          <a:p>
            <a:r>
              <a:rPr lang="pl-PL" sz="1600" smtClean="0"/>
              <a:t>Poprawa bezpieczeństwa</a:t>
            </a:r>
          </a:p>
          <a:p>
            <a:r>
              <a:rPr lang="pl-PL" sz="1600" smtClean="0"/>
              <a:t>Możliwość podniesienia kwalifikacji zawodowych</a:t>
            </a:r>
          </a:p>
          <a:p>
            <a:r>
              <a:rPr lang="pl-PL" sz="1600" smtClean="0"/>
              <a:t>Odnowa obiektów publicznych i zabytków w gminie</a:t>
            </a:r>
          </a:p>
          <a:p>
            <a:r>
              <a:rPr lang="pl-PL" sz="1600" smtClean="0"/>
              <a:t>Zwiększenie ilości i poprawa jakości mieszkań w gminie</a:t>
            </a:r>
          </a:p>
          <a:p>
            <a:r>
              <a:rPr lang="pl-PL" sz="1600" smtClean="0"/>
              <a:t>Poprawa jakości edukacji na poziomie podstawowym lub gimnazjalnym</a:t>
            </a:r>
          </a:p>
          <a:p>
            <a:r>
              <a:rPr lang="pl-PL" sz="1600" smtClean="0"/>
              <a:t>Poprawa poziomu oferty w zakresie kultury, sportu, form spędzania czasu wolnego</a:t>
            </a:r>
          </a:p>
          <a:p>
            <a:r>
              <a:rPr lang="pl-PL" sz="1600" smtClean="0"/>
              <a:t>Utworzenie podmiotów polityki społecznej</a:t>
            </a:r>
          </a:p>
          <a:p>
            <a:r>
              <a:rPr lang="pl-PL" sz="1600" smtClean="0"/>
              <a:t>Inne…..?</a:t>
            </a:r>
            <a:endParaRPr lang="pl-PL" smtClean="0"/>
          </a:p>
        </p:txBody>
      </p:sp>
    </p:spTree>
  </p:cSld>
  <p:clrMapOvr>
    <a:masterClrMapping/>
  </p:clrMapOvr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25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algn="ctr" eaLnBrk="1" hangingPunct="1"/>
            <a:r>
              <a:rPr lang="pl-PL" sz="3600" i="1" smtClean="0">
                <a:solidFill>
                  <a:schemeClr val="accent2"/>
                </a:solidFill>
              </a:rPr>
              <a:t>Dziękuję za uwagę</a:t>
            </a:r>
          </a:p>
        </p:txBody>
      </p:sp>
      <p:sp>
        <p:nvSpPr>
          <p:cNvPr id="23555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571500" y="2286000"/>
            <a:ext cx="8229600" cy="3886200"/>
          </a:xfrm>
        </p:spPr>
        <p:txBody>
          <a:bodyPr/>
          <a:lstStyle/>
          <a:p>
            <a:pPr algn="ctr" eaLnBrk="1" hangingPunct="1">
              <a:lnSpc>
                <a:spcPct val="90000"/>
              </a:lnSpc>
              <a:buFont typeface="Wingdings" pitchFamily="2" charset="2"/>
              <a:buNone/>
              <a:defRPr/>
            </a:pPr>
            <a:r>
              <a:rPr lang="pl-PL" sz="2400" dirty="0" smtClean="0">
                <a:solidFill>
                  <a:schemeClr val="bg2"/>
                </a:solidFill>
              </a:rPr>
              <a:t>Marek </a:t>
            </a:r>
            <a:r>
              <a:rPr lang="pl-PL" sz="2400" dirty="0" err="1" smtClean="0">
                <a:solidFill>
                  <a:schemeClr val="bg2"/>
                </a:solidFill>
              </a:rPr>
              <a:t>Dondelewski</a:t>
            </a:r>
            <a:endParaRPr lang="pl-PL" sz="2400" dirty="0" smtClean="0">
              <a:solidFill>
                <a:schemeClr val="bg2"/>
              </a:solidFill>
            </a:endParaRPr>
          </a:p>
          <a:p>
            <a:pPr algn="ctr" eaLnBrk="1" hangingPunct="1">
              <a:lnSpc>
                <a:spcPct val="90000"/>
              </a:lnSpc>
              <a:buFont typeface="Wingdings" pitchFamily="2" charset="2"/>
              <a:buNone/>
              <a:defRPr/>
            </a:pPr>
            <a:endParaRPr lang="pl-PL" sz="2400" dirty="0" smtClean="0">
              <a:solidFill>
                <a:schemeClr val="bg2"/>
              </a:solidFill>
            </a:endParaRPr>
          </a:p>
          <a:p>
            <a:pPr algn="ctr" eaLnBrk="1" hangingPunct="1">
              <a:lnSpc>
                <a:spcPct val="90000"/>
              </a:lnSpc>
              <a:buFont typeface="Wingdings" pitchFamily="2" charset="2"/>
              <a:buNone/>
              <a:defRPr/>
            </a:pPr>
            <a:endParaRPr lang="pl-PL" sz="2400" dirty="0" smtClean="0">
              <a:solidFill>
                <a:schemeClr val="bg2"/>
              </a:solidFill>
            </a:endParaRPr>
          </a:p>
          <a:p>
            <a:pPr algn="ctr" eaLnBrk="1" hangingPunct="1">
              <a:lnSpc>
                <a:spcPct val="90000"/>
              </a:lnSpc>
              <a:buFont typeface="Wingdings" pitchFamily="2" charset="2"/>
              <a:buNone/>
              <a:defRPr/>
            </a:pPr>
            <a:r>
              <a:rPr lang="pl-PL" sz="1800" dirty="0" smtClean="0">
                <a:solidFill>
                  <a:schemeClr val="accent2">
                    <a:lumMod val="75000"/>
                  </a:schemeClr>
                </a:solidFill>
              </a:rPr>
              <a:t>Ekspert rewitalizacji</a:t>
            </a:r>
            <a:endParaRPr lang="pl-PL" sz="2600" dirty="0" smtClean="0"/>
          </a:p>
          <a:p>
            <a:pPr algn="ctr" eaLnBrk="1" hangingPunct="1">
              <a:lnSpc>
                <a:spcPct val="90000"/>
              </a:lnSpc>
              <a:buFont typeface="Wingdings" pitchFamily="2" charset="2"/>
              <a:buNone/>
              <a:defRPr/>
            </a:pPr>
            <a:r>
              <a:rPr lang="pl-PL" sz="1800" dirty="0" smtClean="0">
                <a:solidFill>
                  <a:srgbClr val="002060"/>
                </a:solidFill>
              </a:rPr>
              <a:t>mail: </a:t>
            </a:r>
            <a:r>
              <a:rPr lang="pl-PL" sz="1800" dirty="0" err="1" smtClean="0">
                <a:solidFill>
                  <a:srgbClr val="002060"/>
                </a:solidFill>
              </a:rPr>
              <a:t>mdondelewski@op.pl</a:t>
            </a:r>
            <a:r>
              <a:rPr lang="pl-PL" sz="1800" dirty="0" smtClean="0">
                <a:solidFill>
                  <a:srgbClr val="002060"/>
                </a:solidFill>
              </a:rPr>
              <a:t> </a:t>
            </a:r>
          </a:p>
          <a:p>
            <a:pPr algn="ctr" eaLnBrk="1" hangingPunct="1">
              <a:lnSpc>
                <a:spcPct val="90000"/>
              </a:lnSpc>
              <a:buFont typeface="Wingdings" pitchFamily="2" charset="2"/>
              <a:buNone/>
              <a:defRPr/>
            </a:pPr>
            <a:r>
              <a:rPr lang="pl-PL" sz="1800" dirty="0" err="1" smtClean="0">
                <a:solidFill>
                  <a:srgbClr val="002060"/>
                </a:solidFill>
              </a:rPr>
              <a:t>tel</a:t>
            </a:r>
            <a:r>
              <a:rPr lang="pl-PL" sz="1800" dirty="0" smtClean="0">
                <a:solidFill>
                  <a:srgbClr val="002060"/>
                </a:solidFill>
              </a:rPr>
              <a:t>: 608 451 406</a:t>
            </a: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Piksel">
  <a:themeElements>
    <a:clrScheme name="Piksel 12">
      <a:dk1>
        <a:srgbClr val="000000"/>
      </a:dk1>
      <a:lt1>
        <a:srgbClr val="FFFFFF"/>
      </a:lt1>
      <a:dk2>
        <a:srgbClr val="000000"/>
      </a:dk2>
      <a:lt2>
        <a:srgbClr val="00007D"/>
      </a:lt2>
      <a:accent1>
        <a:srgbClr val="9999FF"/>
      </a:accent1>
      <a:accent2>
        <a:srgbClr val="9999CC"/>
      </a:accent2>
      <a:accent3>
        <a:srgbClr val="FFFFFF"/>
      </a:accent3>
      <a:accent4>
        <a:srgbClr val="000000"/>
      </a:accent4>
      <a:accent5>
        <a:srgbClr val="CACAFF"/>
      </a:accent5>
      <a:accent6>
        <a:srgbClr val="8A8AB9"/>
      </a:accent6>
      <a:hlink>
        <a:srgbClr val="666699"/>
      </a:hlink>
      <a:folHlink>
        <a:srgbClr val="CCCCE6"/>
      </a:folHlink>
    </a:clrScheme>
    <a:fontScheme name="Piksel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Pakiet 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Piksel 1">
        <a:dk1>
          <a:srgbClr val="0066FF"/>
        </a:dk1>
        <a:lt1>
          <a:srgbClr val="FFFFFF"/>
        </a:lt1>
        <a:dk2>
          <a:srgbClr val="000066"/>
        </a:dk2>
        <a:lt2>
          <a:srgbClr val="FFFFFF"/>
        </a:lt2>
        <a:accent1>
          <a:srgbClr val="6699FF"/>
        </a:accent1>
        <a:accent2>
          <a:srgbClr val="3333FF"/>
        </a:accent2>
        <a:accent3>
          <a:srgbClr val="AAAAB8"/>
        </a:accent3>
        <a:accent4>
          <a:srgbClr val="DADADA"/>
        </a:accent4>
        <a:accent5>
          <a:srgbClr val="B8CAFF"/>
        </a:accent5>
        <a:accent6>
          <a:srgbClr val="2D2DE7"/>
        </a:accent6>
        <a:hlink>
          <a:srgbClr val="FFCC00"/>
        </a:hlink>
        <a:folHlink>
          <a:srgbClr val="0000CC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Piksel 2">
        <a:dk1>
          <a:srgbClr val="009999"/>
        </a:dk1>
        <a:lt1>
          <a:srgbClr val="FFFFFF"/>
        </a:lt1>
        <a:dk2>
          <a:srgbClr val="334B49"/>
        </a:dk2>
        <a:lt2>
          <a:srgbClr val="FFFFFF"/>
        </a:lt2>
        <a:accent1>
          <a:srgbClr val="33CCCC"/>
        </a:accent1>
        <a:accent2>
          <a:srgbClr val="008080"/>
        </a:accent2>
        <a:accent3>
          <a:srgbClr val="ADB1B1"/>
        </a:accent3>
        <a:accent4>
          <a:srgbClr val="DADADA"/>
        </a:accent4>
        <a:accent5>
          <a:srgbClr val="ADE2E2"/>
        </a:accent5>
        <a:accent6>
          <a:srgbClr val="007373"/>
        </a:accent6>
        <a:hlink>
          <a:srgbClr val="FFCC00"/>
        </a:hlink>
        <a:folHlink>
          <a:srgbClr val="00666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Piksel 3">
        <a:dk1>
          <a:srgbClr val="006699"/>
        </a:dk1>
        <a:lt1>
          <a:srgbClr val="FFFFFF"/>
        </a:lt1>
        <a:dk2>
          <a:srgbClr val="333399"/>
        </a:dk2>
        <a:lt2>
          <a:srgbClr val="FFFFFF"/>
        </a:lt2>
        <a:accent1>
          <a:srgbClr val="0099CC"/>
        </a:accent1>
        <a:accent2>
          <a:srgbClr val="0386AF"/>
        </a:accent2>
        <a:accent3>
          <a:srgbClr val="ADADCA"/>
        </a:accent3>
        <a:accent4>
          <a:srgbClr val="DADADA"/>
        </a:accent4>
        <a:accent5>
          <a:srgbClr val="AACAE2"/>
        </a:accent5>
        <a:accent6>
          <a:srgbClr val="02799E"/>
        </a:accent6>
        <a:hlink>
          <a:srgbClr val="FFCC00"/>
        </a:hlink>
        <a:folHlink>
          <a:srgbClr val="6699FF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Piksel 4">
        <a:dk1>
          <a:srgbClr val="008080"/>
        </a:dk1>
        <a:lt1>
          <a:srgbClr val="FFFFFF"/>
        </a:lt1>
        <a:dk2>
          <a:srgbClr val="2F978D"/>
        </a:dk2>
        <a:lt2>
          <a:srgbClr val="FFFFFF"/>
        </a:lt2>
        <a:accent1>
          <a:srgbClr val="0099FF"/>
        </a:accent1>
        <a:accent2>
          <a:srgbClr val="009999"/>
        </a:accent2>
        <a:accent3>
          <a:srgbClr val="ADC9C5"/>
        </a:accent3>
        <a:accent4>
          <a:srgbClr val="DADADA"/>
        </a:accent4>
        <a:accent5>
          <a:srgbClr val="AACAFF"/>
        </a:accent5>
        <a:accent6>
          <a:srgbClr val="008A8A"/>
        </a:accent6>
        <a:hlink>
          <a:srgbClr val="FFFFCC"/>
        </a:hlink>
        <a:folHlink>
          <a:srgbClr val="70CAC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Piksel 5">
        <a:dk1>
          <a:srgbClr val="822504"/>
        </a:dk1>
        <a:lt1>
          <a:srgbClr val="FFFFFF"/>
        </a:lt1>
        <a:dk2>
          <a:srgbClr val="330000"/>
        </a:dk2>
        <a:lt2>
          <a:srgbClr val="FFFFFF"/>
        </a:lt2>
        <a:accent1>
          <a:srgbClr val="FF9900"/>
        </a:accent1>
        <a:accent2>
          <a:srgbClr val="9E2A06"/>
        </a:accent2>
        <a:accent3>
          <a:srgbClr val="ADAAAA"/>
        </a:accent3>
        <a:accent4>
          <a:srgbClr val="DADADA"/>
        </a:accent4>
        <a:accent5>
          <a:srgbClr val="FFCAAA"/>
        </a:accent5>
        <a:accent6>
          <a:srgbClr val="8F2505"/>
        </a:accent6>
        <a:hlink>
          <a:srgbClr val="FF3300"/>
        </a:hlink>
        <a:folHlink>
          <a:srgbClr val="7C0704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Piksel 6">
        <a:dk1>
          <a:srgbClr val="336600"/>
        </a:dk1>
        <a:lt1>
          <a:srgbClr val="FFFFFF"/>
        </a:lt1>
        <a:dk2>
          <a:srgbClr val="4A7911"/>
        </a:dk2>
        <a:lt2>
          <a:srgbClr val="FFFFFF"/>
        </a:lt2>
        <a:accent1>
          <a:srgbClr val="666633"/>
        </a:accent1>
        <a:accent2>
          <a:srgbClr val="669900"/>
        </a:accent2>
        <a:accent3>
          <a:srgbClr val="B1BEAA"/>
        </a:accent3>
        <a:accent4>
          <a:srgbClr val="DADADA"/>
        </a:accent4>
        <a:accent5>
          <a:srgbClr val="B8B8AD"/>
        </a:accent5>
        <a:accent6>
          <a:srgbClr val="5C8A00"/>
        </a:accent6>
        <a:hlink>
          <a:srgbClr val="FFCC00"/>
        </a:hlink>
        <a:folHlink>
          <a:srgbClr val="99CC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Piksel 7">
        <a:dk1>
          <a:srgbClr val="000000"/>
        </a:dk1>
        <a:lt1>
          <a:srgbClr val="FFFFFF"/>
        </a:lt1>
        <a:dk2>
          <a:srgbClr val="000000"/>
        </a:dk2>
        <a:lt2>
          <a:srgbClr val="CC3300"/>
        </a:lt2>
        <a:accent1>
          <a:srgbClr val="FFCC00"/>
        </a:accent1>
        <a:accent2>
          <a:srgbClr val="CC6600"/>
        </a:accent2>
        <a:accent3>
          <a:srgbClr val="FFFFFF"/>
        </a:accent3>
        <a:accent4>
          <a:srgbClr val="000000"/>
        </a:accent4>
        <a:accent5>
          <a:srgbClr val="FFE2AA"/>
        </a:accent5>
        <a:accent6>
          <a:srgbClr val="B95C00"/>
        </a:accent6>
        <a:hlink>
          <a:srgbClr val="663300"/>
        </a:hlink>
        <a:folHlink>
          <a:srgbClr val="CC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iksel 8">
        <a:dk1>
          <a:srgbClr val="003300"/>
        </a:dk1>
        <a:lt1>
          <a:srgbClr val="FFFFFF"/>
        </a:lt1>
        <a:dk2>
          <a:srgbClr val="000000"/>
        </a:dk2>
        <a:lt2>
          <a:srgbClr val="336600"/>
        </a:lt2>
        <a:accent1>
          <a:srgbClr val="CCCC00"/>
        </a:accent1>
        <a:accent2>
          <a:srgbClr val="669900"/>
        </a:accent2>
        <a:accent3>
          <a:srgbClr val="FFFFFF"/>
        </a:accent3>
        <a:accent4>
          <a:srgbClr val="002A00"/>
        </a:accent4>
        <a:accent5>
          <a:srgbClr val="E2E2AA"/>
        </a:accent5>
        <a:accent6>
          <a:srgbClr val="5C8A00"/>
        </a:accent6>
        <a:hlink>
          <a:srgbClr val="333300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iksel 9">
        <a:dk1>
          <a:srgbClr val="000000"/>
        </a:dk1>
        <a:lt1>
          <a:srgbClr val="FFFFFF"/>
        </a:lt1>
        <a:dk2>
          <a:srgbClr val="000000"/>
        </a:dk2>
        <a:lt2>
          <a:srgbClr val="440044"/>
        </a:lt2>
        <a:accent1>
          <a:srgbClr val="FFCCCC"/>
        </a:accent1>
        <a:accent2>
          <a:srgbClr val="790571"/>
        </a:accent2>
        <a:accent3>
          <a:srgbClr val="FFFFFF"/>
        </a:accent3>
        <a:accent4>
          <a:srgbClr val="000000"/>
        </a:accent4>
        <a:accent5>
          <a:srgbClr val="FFE2E2"/>
        </a:accent5>
        <a:accent6>
          <a:srgbClr val="6D0466"/>
        </a:accent6>
        <a:hlink>
          <a:srgbClr val="993366"/>
        </a:hlink>
        <a:folHlink>
          <a:srgbClr val="9F839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iksel 10">
        <a:dk1>
          <a:srgbClr val="000000"/>
        </a:dk1>
        <a:lt1>
          <a:srgbClr val="FFFFFF"/>
        </a:lt1>
        <a:dk2>
          <a:srgbClr val="000000"/>
        </a:dk2>
        <a:lt2>
          <a:srgbClr val="FF9900"/>
        </a:lt2>
        <a:accent1>
          <a:srgbClr val="FFCC99"/>
        </a:accent1>
        <a:accent2>
          <a:srgbClr val="FBA313"/>
        </a:accent2>
        <a:accent3>
          <a:srgbClr val="FFFFFF"/>
        </a:accent3>
        <a:accent4>
          <a:srgbClr val="000000"/>
        </a:accent4>
        <a:accent5>
          <a:srgbClr val="FFE2CA"/>
        </a:accent5>
        <a:accent6>
          <a:srgbClr val="E39310"/>
        </a:accent6>
        <a:hlink>
          <a:srgbClr val="CC3300"/>
        </a:hlink>
        <a:folHlink>
          <a:srgbClr val="FCC66E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iksel 11">
        <a:dk1>
          <a:srgbClr val="000000"/>
        </a:dk1>
        <a:lt1>
          <a:srgbClr val="FFFFFF"/>
        </a:lt1>
        <a:dk2>
          <a:srgbClr val="000000"/>
        </a:dk2>
        <a:lt2>
          <a:srgbClr val="779F92"/>
        </a:lt2>
        <a:accent1>
          <a:srgbClr val="33CCCC"/>
        </a:accent1>
        <a:accent2>
          <a:srgbClr val="9DC2D7"/>
        </a:accent2>
        <a:accent3>
          <a:srgbClr val="FFFFFF"/>
        </a:accent3>
        <a:accent4>
          <a:srgbClr val="000000"/>
        </a:accent4>
        <a:accent5>
          <a:srgbClr val="ADE2E2"/>
        </a:accent5>
        <a:accent6>
          <a:srgbClr val="8EB0C3"/>
        </a:accent6>
        <a:hlink>
          <a:srgbClr val="006666"/>
        </a:hlink>
        <a:folHlink>
          <a:srgbClr val="CCCC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iksel 12">
        <a:dk1>
          <a:srgbClr val="000000"/>
        </a:dk1>
        <a:lt1>
          <a:srgbClr val="FFFFFF"/>
        </a:lt1>
        <a:dk2>
          <a:srgbClr val="000000"/>
        </a:dk2>
        <a:lt2>
          <a:srgbClr val="00007D"/>
        </a:lt2>
        <a:accent1>
          <a:srgbClr val="9999FF"/>
        </a:accent1>
        <a:accent2>
          <a:srgbClr val="9999CC"/>
        </a:accent2>
        <a:accent3>
          <a:srgbClr val="FFFFFF"/>
        </a:accent3>
        <a:accent4>
          <a:srgbClr val="000000"/>
        </a:accent4>
        <a:accent5>
          <a:srgbClr val="CACAFF"/>
        </a:accent5>
        <a:accent6>
          <a:srgbClr val="8A8AB9"/>
        </a:accent6>
        <a:hlink>
          <a:srgbClr val="666699"/>
        </a:hlink>
        <a:folHlink>
          <a:srgbClr val="CCCCE6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emplate>Pixel</Template>
  <TotalTime>1152</TotalTime>
  <Words>2581</Words>
  <Application>Microsoft PowerPoint</Application>
  <PresentationFormat>Pokaz na ekranie (4:3)</PresentationFormat>
  <Paragraphs>592</Paragraphs>
  <Slides>49</Slides>
  <Notes>0</Notes>
  <HiddenSlides>0</HiddenSlides>
  <MMClips>0</MMClips>
  <ScaleCrop>false</ScaleCrop>
  <HeadingPairs>
    <vt:vector size="6" baseType="variant">
      <vt:variant>
        <vt:lpstr>Używane czcionki</vt:lpstr>
      </vt:variant>
      <vt:variant>
        <vt:i4>6</vt:i4>
      </vt:variant>
      <vt:variant>
        <vt:lpstr>Motyw</vt:lpstr>
      </vt:variant>
      <vt:variant>
        <vt:i4>1</vt:i4>
      </vt:variant>
      <vt:variant>
        <vt:lpstr>Tytuły slajdów</vt:lpstr>
      </vt:variant>
      <vt:variant>
        <vt:i4>49</vt:i4>
      </vt:variant>
    </vt:vector>
  </HeadingPairs>
  <TitlesOfParts>
    <vt:vector size="56" baseType="lpstr">
      <vt:lpstr>Arial</vt:lpstr>
      <vt:lpstr>Wingdings</vt:lpstr>
      <vt:lpstr>Calibri</vt:lpstr>
      <vt:lpstr>Arial Black</vt:lpstr>
      <vt:lpstr>Times New Roman</vt:lpstr>
      <vt:lpstr>Cambria</vt:lpstr>
      <vt:lpstr>Piksel</vt:lpstr>
      <vt:lpstr>Program Rewitalizacji Gminy Boniewo 2017 -2023</vt:lpstr>
      <vt:lpstr>Definicje </vt:lpstr>
      <vt:lpstr>Definicje c.d. </vt:lpstr>
      <vt:lpstr>Podstawy prac nad rewitalizacją  Gminy Boniewo</vt:lpstr>
      <vt:lpstr>Proces  rewitalizacji  w Gminie Boniewo</vt:lpstr>
      <vt:lpstr>Proces rewitalizacji w Gminie Boniewo c.d.</vt:lpstr>
      <vt:lpstr>Podstawy prawne Programu Rewitalizacji Gminy Boniewo 2017-2023</vt:lpstr>
      <vt:lpstr>Współpraca w ramach PR Gminy Boniewo</vt:lpstr>
      <vt:lpstr>Zasady planowania działań rewitalizacyjnych </vt:lpstr>
      <vt:lpstr>Jak zaplanować rewitalizację Gminy   i uzyskać efekty dla jej rozwoju? </vt:lpstr>
      <vt:lpstr>Elementy procesu rewitalizacyjnego Gminy Boniewo</vt:lpstr>
      <vt:lpstr>Prace nad rewitalizacją Gminy Boniewo  (stan na dzień 24 marca 2015 roku)</vt:lpstr>
      <vt:lpstr>Prace nad Programem Rewitalizacji Gminy Boniewo</vt:lpstr>
      <vt:lpstr>Prace nad Programem Rewitalizacji Gminy Boniewo c.d.</vt:lpstr>
      <vt:lpstr>Prace nad Programem Rewitalizacji Gminy Boniewo c.d.</vt:lpstr>
      <vt:lpstr>Prace nad Programem Rewitalizacji Gminy Boniewo c.d.</vt:lpstr>
      <vt:lpstr>Diagnoza Gminy Boniewo na potrzeby rewitalizacji</vt:lpstr>
      <vt:lpstr>Diagnoza społeczno-gospodarcza  na potrzeby GPR 2016-2023</vt:lpstr>
      <vt:lpstr>Diagnoza społeczno-gospodarcza na potrzeby GPR 2016-2023 c.d.</vt:lpstr>
      <vt:lpstr>Wyznaczenie obszaru zdegradowanego  oraz obszarów rewitalizacji </vt:lpstr>
      <vt:lpstr>Źródła danych</vt:lpstr>
      <vt:lpstr>Identyfikacja głównych problemów wyznaczenia obszaru  zdegradowanego</vt:lpstr>
      <vt:lpstr>Obszar rewitalizacji –stan kryzysowy  analiza sołectw/miejscowości</vt:lpstr>
      <vt:lpstr>Wskaźniki wyznaczenia obszaru zdegradowanego</vt:lpstr>
      <vt:lpstr>CZĘŚĆ KONSULTACYJNA </vt:lpstr>
      <vt:lpstr>Główne problemy w rozwoju Gminy Boniewo</vt:lpstr>
      <vt:lpstr>Główne problemy w rozwoju Gminy Boniewo</vt:lpstr>
      <vt:lpstr>Główne problemy w rozwoju Gminy Boniewo</vt:lpstr>
      <vt:lpstr>Główne problemy w rozwoju Gminy Boniewo</vt:lpstr>
      <vt:lpstr>PODSUMOWANIE Wstępna analiza delimitacji obszaru rewitalizacji Gminy Boniewo według wskazań społeczności  (na podst. zbiorczej analizy Ankiet mieszkańców wg miejscowości Gminy)</vt:lpstr>
      <vt:lpstr>PODSUMOWANIE  </vt:lpstr>
      <vt:lpstr>PODSUMOWANIE  </vt:lpstr>
      <vt:lpstr>PODSUMOWANIE  </vt:lpstr>
      <vt:lpstr>PODSUMOWANIE  </vt:lpstr>
      <vt:lpstr>PODSUMOWANIE  </vt:lpstr>
      <vt:lpstr>PODSUMOWANIE  </vt:lpstr>
      <vt:lpstr>PODSUMOWANIE  </vt:lpstr>
      <vt:lpstr>PODSUMOWANIE  </vt:lpstr>
      <vt:lpstr>PODSUMOWANIE  </vt:lpstr>
      <vt:lpstr>PODSUMOWANIE  </vt:lpstr>
      <vt:lpstr>PODSUMOWANIE  </vt:lpstr>
      <vt:lpstr>PODSUMOWANIE  </vt:lpstr>
      <vt:lpstr>PODSUMOWANIE  </vt:lpstr>
      <vt:lpstr>PODSUMOWANIE  </vt:lpstr>
      <vt:lpstr>PODSUMOWANIE  </vt:lpstr>
      <vt:lpstr>PODSUMOWANIE  </vt:lpstr>
      <vt:lpstr>PODSUMOWANIE  </vt:lpstr>
      <vt:lpstr>Wskazanie przez uczestników głównych kierunków i efektów rewitalizacji Gminy</vt:lpstr>
      <vt:lpstr>Dziękuję za uwagę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Aktualizacja Strategii Rozwoju Gminy Reda</dc:title>
  <dc:creator>M</dc:creator>
  <cp:lastModifiedBy>Zdzisława Bywalska</cp:lastModifiedBy>
  <cp:revision>67</cp:revision>
  <cp:lastPrinted>1601-01-01T00:00:00Z</cp:lastPrinted>
  <dcterms:created xsi:type="dcterms:W3CDTF">2007-04-18T18:00:50Z</dcterms:created>
  <dcterms:modified xsi:type="dcterms:W3CDTF">2017-04-10T13:01:23Z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Version">
    <vt:i4>6</vt:i4>
  </property>
</Properties>
</file>